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46"/>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257" r:id="rId45"/>
  </p:sldIdLst>
  <p:sldSz cx="9144000" cy="5143500" type="screen16x9"/>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2D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p:scale>
          <a:sx n="100" d="100"/>
          <a:sy n="100" d="100"/>
        </p:scale>
        <p:origin x="-1104" y="-34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F0BE4C-8042-422F-9398-644DD4046D2E}" type="datetimeFigureOut">
              <a:rPr lang="de-DE" smtClean="0"/>
              <a:t>19.03.2017</a:t>
            </a:fld>
            <a:endParaRPr lang="de-DE"/>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6F7AB1-F7F2-44C1-9371-27D566221799}" type="slidenum">
              <a:rPr lang="de-DE" smtClean="0"/>
              <a:t>‹Nr.›</a:t>
            </a:fld>
            <a:endParaRPr lang="de-DE"/>
          </a:p>
        </p:txBody>
      </p:sp>
    </p:spTree>
    <p:extLst>
      <p:ext uri="{BB962C8B-B14F-4D97-AF65-F5344CB8AC3E}">
        <p14:creationId xmlns:p14="http://schemas.microsoft.com/office/powerpoint/2010/main" val="3927867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10" name="Textplatzhalter 9"/>
          <p:cNvSpPr>
            <a:spLocks noGrp="1"/>
          </p:cNvSpPr>
          <p:nvPr>
            <p:ph type="body" sz="quarter" idx="14" hasCustomPrompt="1"/>
          </p:nvPr>
        </p:nvSpPr>
        <p:spPr>
          <a:xfrm>
            <a:off x="34925" y="4875213"/>
            <a:ext cx="360363" cy="268287"/>
          </a:xfrm>
        </p:spPr>
        <p:txBody>
          <a:bodyPr/>
          <a:lstStyle>
            <a:lvl1pPr>
              <a:defRPr sz="1200">
                <a:solidFill>
                  <a:schemeClr val="bg1"/>
                </a:solidFill>
                <a:latin typeface="+mn-lt"/>
              </a:defRPr>
            </a:lvl1pPr>
          </a:lstStyle>
          <a:p>
            <a:pPr lvl="0"/>
            <a:fld id="{6D614F0C-68BB-48E7-8E23-3E6BA0FA964B}" type="slidenum">
              <a:rPr lang="de-DE" smtClean="0"/>
              <a:t>‹Nr.›</a:t>
            </a:fld>
            <a:endParaRPr lang="de-DE" dirty="0"/>
          </a:p>
        </p:txBody>
      </p:sp>
      <p:pic>
        <p:nvPicPr>
          <p:cNvPr id="4" name="Grafi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2715766"/>
          </a:xfrm>
          <a:prstGeom prst="rect">
            <a:avLst/>
          </a:prstGeom>
        </p:spPr>
      </p:pic>
      <p:sp>
        <p:nvSpPr>
          <p:cNvPr id="2" name="Titel 1"/>
          <p:cNvSpPr>
            <a:spLocks noGrp="1"/>
          </p:cNvSpPr>
          <p:nvPr>
            <p:ph type="ctrTitle" hasCustomPrompt="1"/>
          </p:nvPr>
        </p:nvSpPr>
        <p:spPr>
          <a:xfrm>
            <a:off x="323850" y="2859781"/>
            <a:ext cx="8496622" cy="648073"/>
          </a:xfrm>
        </p:spPr>
        <p:txBody>
          <a:bodyPr>
            <a:normAutofit/>
          </a:bodyPr>
          <a:lstStyle>
            <a:lvl1pPr algn="l">
              <a:defRPr sz="3200">
                <a:latin typeface="Arial" panose="020B0604020202020204" pitchFamily="34" charset="0"/>
                <a:cs typeface="Arial" panose="020B0604020202020204" pitchFamily="34" charset="0"/>
              </a:defRPr>
            </a:lvl1pPr>
          </a:lstStyle>
          <a:p>
            <a:r>
              <a:rPr lang="de-DE" dirty="0" smtClean="0"/>
              <a:t>Titel einfügen</a:t>
            </a:r>
            <a:endParaRPr lang="de-DE" dirty="0"/>
          </a:p>
        </p:txBody>
      </p:sp>
      <p:sp>
        <p:nvSpPr>
          <p:cNvPr id="3" name="Untertitel 2"/>
          <p:cNvSpPr>
            <a:spLocks noGrp="1"/>
          </p:cNvSpPr>
          <p:nvPr>
            <p:ph type="subTitle" idx="1" hasCustomPrompt="1"/>
          </p:nvPr>
        </p:nvSpPr>
        <p:spPr>
          <a:xfrm>
            <a:off x="323850" y="3507854"/>
            <a:ext cx="8496622" cy="432048"/>
          </a:xfrm>
        </p:spPr>
        <p:txBody>
          <a:bodyPr>
            <a:normAutofit/>
          </a:bodyPr>
          <a:lstStyle>
            <a:lvl1pPr marL="0" indent="0" algn="l">
              <a:buNone/>
              <a:defRPr sz="2000">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Untertitel einfügen</a:t>
            </a:r>
            <a:endParaRPr lang="de-DE" dirty="0"/>
          </a:p>
        </p:txBody>
      </p:sp>
      <p:sp>
        <p:nvSpPr>
          <p:cNvPr id="5" name="Textfeld 4"/>
          <p:cNvSpPr txBox="1"/>
          <p:nvPr userDrawn="1"/>
        </p:nvSpPr>
        <p:spPr>
          <a:xfrm>
            <a:off x="4211960" y="1995686"/>
            <a:ext cx="184731" cy="369332"/>
          </a:xfrm>
          <a:prstGeom prst="rect">
            <a:avLst/>
          </a:prstGeom>
          <a:noFill/>
        </p:spPr>
        <p:txBody>
          <a:bodyPr wrap="none" rtlCol="0">
            <a:spAutoFit/>
          </a:bodyPr>
          <a:lstStyle/>
          <a:p>
            <a:endParaRPr lang="de-DE" dirty="0"/>
          </a:p>
        </p:txBody>
      </p:sp>
      <p:sp>
        <p:nvSpPr>
          <p:cNvPr id="8" name="Textplatzhalter 7"/>
          <p:cNvSpPr>
            <a:spLocks noGrp="1"/>
          </p:cNvSpPr>
          <p:nvPr>
            <p:ph type="body" sz="quarter" idx="13" hasCustomPrompt="1"/>
          </p:nvPr>
        </p:nvSpPr>
        <p:spPr>
          <a:xfrm>
            <a:off x="323850" y="4156174"/>
            <a:ext cx="4608513" cy="431800"/>
          </a:xfrm>
        </p:spPr>
        <p:txBody>
          <a:bodyPr>
            <a:normAutofit/>
          </a:bodyPr>
          <a:lstStyle>
            <a:lvl1pPr marL="0" indent="0">
              <a:buFontTx/>
              <a:buNone/>
              <a:defRPr sz="2000">
                <a:latin typeface="Arial" panose="020B0604020202020204" pitchFamily="34" charset="0"/>
                <a:cs typeface="Arial" panose="020B0604020202020204" pitchFamily="34" charset="0"/>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dirty="0" smtClean="0"/>
              <a:t>Autor einfügen</a:t>
            </a:r>
            <a:endParaRPr lang="de-DE" dirty="0"/>
          </a:p>
        </p:txBody>
      </p:sp>
      <p:sp>
        <p:nvSpPr>
          <p:cNvPr id="9" name="Fußzeilenplatzhalter 4"/>
          <p:cNvSpPr>
            <a:spLocks noGrp="1"/>
          </p:cNvSpPr>
          <p:nvPr>
            <p:ph type="ftr" sz="quarter" idx="3"/>
          </p:nvPr>
        </p:nvSpPr>
        <p:spPr>
          <a:xfrm>
            <a:off x="395536" y="4890194"/>
            <a:ext cx="5904656" cy="273844"/>
          </a:xfrm>
          <a:prstGeom prst="rect">
            <a:avLst/>
          </a:prstGeom>
        </p:spPr>
        <p:txBody>
          <a:bodyPr vert="horz" lIns="91440" tIns="45720" rIns="91440" bIns="45720" rtlCol="0" anchor="ctr"/>
          <a:lstStyle>
            <a:lvl1pPr algn="ctr">
              <a:defRPr sz="1200">
                <a:solidFill>
                  <a:schemeClr val="bg1"/>
                </a:solidFill>
              </a:defRPr>
            </a:lvl1pPr>
          </a:lstStyle>
          <a:p>
            <a:pPr algn="l"/>
            <a:r>
              <a:rPr lang="de-DE" smtClean="0"/>
              <a:t>Multithreading</a:t>
            </a:r>
            <a:endParaRPr lang="de-DE" dirty="0"/>
          </a:p>
        </p:txBody>
      </p:sp>
      <p:sp>
        <p:nvSpPr>
          <p:cNvPr id="11" name="Textfeld 10"/>
          <p:cNvSpPr txBox="1"/>
          <p:nvPr userDrawn="1"/>
        </p:nvSpPr>
        <p:spPr>
          <a:xfrm>
            <a:off x="0" y="4876006"/>
            <a:ext cx="395536" cy="230832"/>
          </a:xfrm>
          <a:prstGeom prst="rect">
            <a:avLst/>
          </a:prstGeom>
          <a:solidFill>
            <a:srgbClr val="E12D2D"/>
          </a:solidFill>
        </p:spPr>
        <p:txBody>
          <a:bodyPr wrap="square" rtlCol="0">
            <a:spAutoFit/>
          </a:bodyPr>
          <a:lstStyle/>
          <a:p>
            <a:endParaRPr lang="de-DE" sz="900" dirty="0"/>
          </a:p>
        </p:txBody>
      </p:sp>
    </p:spTree>
    <p:extLst>
      <p:ext uri="{BB962C8B-B14F-4D97-AF65-F5344CB8AC3E}">
        <p14:creationId xmlns:p14="http://schemas.microsoft.com/office/powerpoint/2010/main" val="2828317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 y="0"/>
            <a:ext cx="2680964" cy="484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10" name="Textplatzhalter 9"/>
          <p:cNvSpPr>
            <a:spLocks noGrp="1"/>
          </p:cNvSpPr>
          <p:nvPr>
            <p:ph type="body" sz="quarter" idx="13" hasCustomPrompt="1"/>
          </p:nvPr>
        </p:nvSpPr>
        <p:spPr>
          <a:xfrm>
            <a:off x="3131840" y="627534"/>
            <a:ext cx="3743672" cy="576262"/>
          </a:xfrm>
        </p:spPr>
        <p:txBody>
          <a:bodyPr/>
          <a:lstStyle>
            <a:lvl1pPr marL="0" indent="0">
              <a:buNone/>
              <a:defRPr b="1"/>
            </a:lvl1pPr>
          </a:lstStyle>
          <a:p>
            <a:pPr lvl="0"/>
            <a:r>
              <a:rPr lang="de-DE" dirty="0" smtClean="0"/>
              <a:t>Kurztitel einfügen</a:t>
            </a:r>
          </a:p>
        </p:txBody>
      </p:sp>
      <p:sp>
        <p:nvSpPr>
          <p:cNvPr id="16" name="Textplatzhalter 15"/>
          <p:cNvSpPr>
            <a:spLocks noGrp="1"/>
          </p:cNvSpPr>
          <p:nvPr>
            <p:ph type="body" sz="quarter" idx="14" hasCustomPrompt="1"/>
          </p:nvPr>
        </p:nvSpPr>
        <p:spPr>
          <a:xfrm>
            <a:off x="3131840" y="1203598"/>
            <a:ext cx="2880320" cy="463550"/>
          </a:xfrm>
        </p:spPr>
        <p:txBody>
          <a:bodyPr>
            <a:normAutofit/>
          </a:bodyPr>
          <a:lstStyle>
            <a:lvl1pPr marL="0" indent="0">
              <a:buNone/>
              <a:defRPr sz="1600" b="1">
                <a:solidFill>
                  <a:srgbClr val="E12D2D"/>
                </a:solidFill>
                <a:latin typeface="Arial" panose="020B0604020202020204" pitchFamily="34" charset="0"/>
                <a:cs typeface="Arial" panose="020B0604020202020204" pitchFamily="34" charset="0"/>
              </a:defRPr>
            </a:lvl1pPr>
          </a:lstStyle>
          <a:p>
            <a:pPr lvl="0"/>
            <a:r>
              <a:rPr lang="de-DE" dirty="0" smtClean="0"/>
              <a:t>z.B. „AGENDA“ einfügen</a:t>
            </a:r>
            <a:endParaRPr lang="de-DE" dirty="0"/>
          </a:p>
        </p:txBody>
      </p:sp>
      <p:sp>
        <p:nvSpPr>
          <p:cNvPr id="25" name="Textplatzhalter 24"/>
          <p:cNvSpPr>
            <a:spLocks noGrp="1"/>
          </p:cNvSpPr>
          <p:nvPr>
            <p:ph type="body" sz="quarter" idx="16"/>
          </p:nvPr>
        </p:nvSpPr>
        <p:spPr>
          <a:xfrm>
            <a:off x="4355976" y="1851721"/>
            <a:ext cx="4788024" cy="287981"/>
          </a:xfrm>
          <a:solidFill>
            <a:srgbClr val="E12D2D"/>
          </a:solidFill>
        </p:spPr>
        <p:txBody>
          <a:bodyPr>
            <a:normAutofit/>
          </a:bodyPr>
          <a:lstStyle>
            <a:lvl1pPr marL="0" indent="0">
              <a:buNone/>
              <a:defRPr sz="1600" baseline="0"/>
            </a:lvl1pPr>
          </a:lstStyle>
          <a:p>
            <a:pPr lvl="0"/>
            <a:r>
              <a:rPr lang="de-DE" smtClean="0"/>
              <a:t>Textmasterformat bearbeiten</a:t>
            </a:r>
          </a:p>
        </p:txBody>
      </p:sp>
      <p:sp>
        <p:nvSpPr>
          <p:cNvPr id="29" name="Textplatzhalter 28"/>
          <p:cNvSpPr>
            <a:spLocks noGrp="1"/>
          </p:cNvSpPr>
          <p:nvPr>
            <p:ph type="body" sz="quarter" idx="17" hasCustomPrompt="1"/>
          </p:nvPr>
        </p:nvSpPr>
        <p:spPr>
          <a:xfrm>
            <a:off x="4356100" y="2139702"/>
            <a:ext cx="4787900" cy="2519611"/>
          </a:xfrm>
          <a:solidFill>
            <a:schemeClr val="bg1">
              <a:lumMod val="95000"/>
            </a:schemeClr>
          </a:solidFill>
        </p:spPr>
        <p:txBody>
          <a:bodyPr/>
          <a:lstStyle>
            <a:lvl1pPr marL="285750" indent="-285750">
              <a:buFont typeface="Wingdings" panose="05000000000000000000" pitchFamily="2" charset="2"/>
              <a:buChar char="Ø"/>
              <a:defRPr sz="1600" b="1">
                <a:latin typeface="Arial" panose="020B0604020202020204" pitchFamily="34" charset="0"/>
                <a:cs typeface="Arial" panose="020B0604020202020204" pitchFamily="34" charset="0"/>
              </a:defRPr>
            </a:lvl1pPr>
            <a:lvl2pPr marL="457200" indent="0">
              <a:buNone/>
              <a:defRPr/>
            </a:lvl2pPr>
          </a:lstStyle>
          <a:p>
            <a:pPr lvl="0"/>
            <a:r>
              <a:rPr lang="de-DE" dirty="0" smtClean="0"/>
              <a:t>&lt;</a:t>
            </a:r>
            <a:r>
              <a:rPr lang="de-DE" dirty="0" err="1" smtClean="0"/>
              <a:t>Introduction</a:t>
            </a:r>
            <a:r>
              <a:rPr lang="de-DE" dirty="0" smtClean="0"/>
              <a:t>&gt;</a:t>
            </a:r>
          </a:p>
          <a:p>
            <a:pPr lvl="0"/>
            <a:r>
              <a:rPr lang="de-DE" dirty="0" smtClean="0"/>
              <a:t>&lt;Topic </a:t>
            </a:r>
            <a:r>
              <a:rPr lang="de-DE" dirty="0" err="1" smtClean="0"/>
              <a:t>One</a:t>
            </a:r>
            <a:r>
              <a:rPr lang="de-DE" dirty="0" smtClean="0"/>
              <a:t>&gt;</a:t>
            </a:r>
            <a:br>
              <a:rPr lang="de-DE" dirty="0" smtClean="0"/>
            </a:br>
            <a:endParaRPr lang="de-DE" dirty="0" smtClean="0"/>
          </a:p>
        </p:txBody>
      </p:sp>
    </p:spTree>
    <p:extLst>
      <p:ext uri="{BB962C8B-B14F-4D97-AF65-F5344CB8AC3E}">
        <p14:creationId xmlns:p14="http://schemas.microsoft.com/office/powerpoint/2010/main" val="1400155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pic>
        <p:nvPicPr>
          <p:cNvPr id="5" name="Grafik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4860000"/>
          </a:xfrm>
          <a:prstGeom prst="rect">
            <a:avLst/>
          </a:prstGeom>
        </p:spPr>
      </p:pic>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7" name="Textplatzhalter 6"/>
          <p:cNvSpPr>
            <a:spLocks noGrp="1"/>
          </p:cNvSpPr>
          <p:nvPr>
            <p:ph type="body" sz="quarter" idx="12" hasCustomPrompt="1"/>
          </p:nvPr>
        </p:nvSpPr>
        <p:spPr>
          <a:xfrm>
            <a:off x="684213" y="842963"/>
            <a:ext cx="3600450" cy="720675"/>
          </a:xfrm>
        </p:spPr>
        <p:txBody>
          <a:bodyPr/>
          <a:lstStyle>
            <a:lvl1pPr marL="0" indent="0">
              <a:buNone/>
              <a:defRPr sz="2800" b="1">
                <a:solidFill>
                  <a:schemeClr val="bg1"/>
                </a:solidFill>
              </a:defRPr>
            </a:lvl1pPr>
          </a:lstStyle>
          <a:p>
            <a:pPr lvl="0"/>
            <a:r>
              <a:rPr lang="de-DE" dirty="0" smtClean="0"/>
              <a:t>Abschnitt eingeben</a:t>
            </a:r>
          </a:p>
        </p:txBody>
      </p:sp>
    </p:spTree>
    <p:extLst>
      <p:ext uri="{BB962C8B-B14F-4D97-AF65-F5344CB8AC3E}">
        <p14:creationId xmlns:p14="http://schemas.microsoft.com/office/powerpoint/2010/main" val="3136815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251520" y="-20538"/>
            <a:ext cx="6840760" cy="713234"/>
          </a:xfrm>
        </p:spPr>
        <p:txBody>
          <a:bodyPr>
            <a:normAutofit/>
          </a:bodyPr>
          <a:lstStyle>
            <a:lvl1pPr algn="l">
              <a:defRPr sz="2000" b="0"/>
            </a:lvl1pPr>
          </a:lstStyle>
          <a:p>
            <a:r>
              <a:rPr lang="de-DE" dirty="0" smtClean="0"/>
              <a:t>Folien-Titel durch Klicken bearbeiten</a:t>
            </a:r>
            <a:endParaRPr lang="de-DE" dirty="0"/>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cxnSp>
        <p:nvCxnSpPr>
          <p:cNvPr id="5" name="Gerade Verbindung 4"/>
          <p:cNvCxnSpPr/>
          <p:nvPr userDrawn="1"/>
        </p:nvCxnSpPr>
        <p:spPr>
          <a:xfrm>
            <a:off x="251520" y="555526"/>
            <a:ext cx="8568952" cy="0"/>
          </a:xfrm>
          <a:prstGeom prst="line">
            <a:avLst/>
          </a:prstGeom>
          <a:ln w="28575">
            <a:solidFill>
              <a:srgbClr val="E12D2D"/>
            </a:solidFill>
          </a:ln>
        </p:spPr>
        <p:style>
          <a:lnRef idx="1">
            <a:schemeClr val="accent1"/>
          </a:lnRef>
          <a:fillRef idx="0">
            <a:schemeClr val="accent1"/>
          </a:fillRef>
          <a:effectRef idx="0">
            <a:schemeClr val="accent1"/>
          </a:effectRef>
          <a:fontRef idx="minor">
            <a:schemeClr val="tx1"/>
          </a:fontRef>
        </p:style>
      </p:cxnSp>
      <p:sp>
        <p:nvSpPr>
          <p:cNvPr id="7" name="Textplatzhalter 6"/>
          <p:cNvSpPr>
            <a:spLocks noGrp="1"/>
          </p:cNvSpPr>
          <p:nvPr>
            <p:ph type="body" sz="quarter" idx="12" hasCustomPrompt="1"/>
          </p:nvPr>
        </p:nvSpPr>
        <p:spPr>
          <a:xfrm>
            <a:off x="7092255" y="288032"/>
            <a:ext cx="1800225" cy="267494"/>
          </a:xfrm>
        </p:spPr>
        <p:txBody>
          <a:bodyPr/>
          <a:lstStyle>
            <a:lvl1pPr marL="0" indent="0" algn="r">
              <a:buNone/>
              <a:defRPr sz="1200">
                <a:solidFill>
                  <a:srgbClr val="0070C0"/>
                </a:solidFill>
              </a:defRPr>
            </a:lvl1pPr>
          </a:lstStyle>
          <a:p>
            <a:pPr lvl="0"/>
            <a:r>
              <a:rPr lang="de-DE" dirty="0" smtClean="0"/>
              <a:t>ABSCHNITT eingeben</a:t>
            </a:r>
            <a:endParaRPr lang="de-DE" dirty="0"/>
          </a:p>
        </p:txBody>
      </p:sp>
      <p:sp>
        <p:nvSpPr>
          <p:cNvPr id="11" name="Textplatzhalter 10"/>
          <p:cNvSpPr>
            <a:spLocks noGrp="1"/>
          </p:cNvSpPr>
          <p:nvPr>
            <p:ph type="body" sz="quarter" idx="13"/>
          </p:nvPr>
        </p:nvSpPr>
        <p:spPr>
          <a:xfrm>
            <a:off x="250825" y="771525"/>
            <a:ext cx="8641655" cy="3960813"/>
          </a:xfrm>
        </p:spPr>
        <p:txBody>
          <a:bodyPr/>
          <a:lstStyle>
            <a:lvl1pPr marL="0" indent="0">
              <a:buNone/>
              <a:defRPr sz="2400" b="0"/>
            </a:lvl1pPr>
            <a:lvl2pPr>
              <a:defRPr sz="2400"/>
            </a:lvl2pPr>
            <a:lvl3pPr>
              <a:defRPr sz="2000"/>
            </a:lvl3pPr>
            <a:lvl4pPr>
              <a:defRPr sz="1600"/>
            </a:lvl4pPr>
            <a:lvl5pPr>
              <a:defRPr sz="1400"/>
            </a:lvl5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2066451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251520" y="-20538"/>
            <a:ext cx="6840760" cy="713234"/>
          </a:xfrm>
        </p:spPr>
        <p:txBody>
          <a:bodyPr>
            <a:normAutofit/>
          </a:bodyPr>
          <a:lstStyle>
            <a:lvl1pPr algn="l">
              <a:defRPr sz="2000" b="0"/>
            </a:lvl1pPr>
          </a:lstStyle>
          <a:p>
            <a:r>
              <a:rPr lang="de-DE" dirty="0" smtClean="0"/>
              <a:t>Folien-Titel durch Klicken bearbeiten</a:t>
            </a:r>
            <a:endParaRPr lang="de-DE" dirty="0"/>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cxnSp>
        <p:nvCxnSpPr>
          <p:cNvPr id="5" name="Gerade Verbindung 4"/>
          <p:cNvCxnSpPr/>
          <p:nvPr userDrawn="1"/>
        </p:nvCxnSpPr>
        <p:spPr>
          <a:xfrm>
            <a:off x="251520" y="555526"/>
            <a:ext cx="8568952" cy="0"/>
          </a:xfrm>
          <a:prstGeom prst="line">
            <a:avLst/>
          </a:prstGeom>
          <a:ln w="28575">
            <a:solidFill>
              <a:srgbClr val="E12D2D"/>
            </a:solidFill>
          </a:ln>
        </p:spPr>
        <p:style>
          <a:lnRef idx="1">
            <a:schemeClr val="accent1"/>
          </a:lnRef>
          <a:fillRef idx="0">
            <a:schemeClr val="accent1"/>
          </a:fillRef>
          <a:effectRef idx="0">
            <a:schemeClr val="accent1"/>
          </a:effectRef>
          <a:fontRef idx="minor">
            <a:schemeClr val="tx1"/>
          </a:fontRef>
        </p:style>
      </p:cxnSp>
      <p:sp>
        <p:nvSpPr>
          <p:cNvPr id="7" name="Textplatzhalter 6"/>
          <p:cNvSpPr>
            <a:spLocks noGrp="1"/>
          </p:cNvSpPr>
          <p:nvPr>
            <p:ph type="body" sz="quarter" idx="12" hasCustomPrompt="1"/>
          </p:nvPr>
        </p:nvSpPr>
        <p:spPr>
          <a:xfrm>
            <a:off x="7092255" y="288032"/>
            <a:ext cx="1800225" cy="267494"/>
          </a:xfrm>
        </p:spPr>
        <p:txBody>
          <a:bodyPr/>
          <a:lstStyle>
            <a:lvl1pPr marL="0" indent="0" algn="r">
              <a:buNone/>
              <a:defRPr sz="1200">
                <a:solidFill>
                  <a:srgbClr val="0070C0"/>
                </a:solidFill>
              </a:defRPr>
            </a:lvl1pPr>
          </a:lstStyle>
          <a:p>
            <a:pPr lvl="0"/>
            <a:r>
              <a:rPr lang="de-DE" dirty="0" smtClean="0"/>
              <a:t>ABSCHNITT eingeben</a:t>
            </a:r>
            <a:endParaRPr lang="de-DE" dirty="0"/>
          </a:p>
        </p:txBody>
      </p:sp>
      <p:sp>
        <p:nvSpPr>
          <p:cNvPr id="11" name="Textplatzhalter 10"/>
          <p:cNvSpPr>
            <a:spLocks noGrp="1"/>
          </p:cNvSpPr>
          <p:nvPr>
            <p:ph type="body" sz="quarter" idx="13"/>
          </p:nvPr>
        </p:nvSpPr>
        <p:spPr>
          <a:xfrm>
            <a:off x="250825" y="771525"/>
            <a:ext cx="4285171" cy="3960813"/>
          </a:xfrm>
        </p:spPr>
        <p:txBody>
          <a:bodyPr/>
          <a:lstStyle>
            <a:lvl1pPr marL="0" indent="0">
              <a:buNone/>
              <a:defRPr sz="2400" b="0"/>
            </a:lvl1pPr>
            <a:lvl2pPr>
              <a:defRPr sz="2000"/>
            </a:lvl2pPr>
            <a:lvl3pPr>
              <a:defRPr sz="1600"/>
            </a:lvl3pPr>
            <a:lvl4pPr>
              <a:defRPr sz="1400"/>
            </a:lvl4pPr>
            <a:lvl5pPr>
              <a:defRPr sz="1200"/>
            </a:lvl5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8" name="Textplatzhalter 10"/>
          <p:cNvSpPr>
            <a:spLocks noGrp="1"/>
          </p:cNvSpPr>
          <p:nvPr>
            <p:ph type="body" sz="quarter" idx="14"/>
          </p:nvPr>
        </p:nvSpPr>
        <p:spPr>
          <a:xfrm>
            <a:off x="4607309" y="771550"/>
            <a:ext cx="4285171" cy="3960813"/>
          </a:xfrm>
        </p:spPr>
        <p:txBody>
          <a:bodyPr/>
          <a:lstStyle>
            <a:lvl1pPr marL="0" indent="0">
              <a:buNone/>
              <a:defRPr sz="2400" b="0"/>
            </a:lvl1pPr>
            <a:lvl2pPr>
              <a:defRPr sz="2000"/>
            </a:lvl2pPr>
            <a:lvl3pPr>
              <a:defRPr sz="1600"/>
            </a:lvl3pPr>
            <a:lvl4pPr>
              <a:defRPr sz="1600"/>
            </a:lvl4pPr>
            <a:lvl5pPr>
              <a:defRPr sz="1200"/>
            </a:lvl5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3371061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Zero Column">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251520" y="-20538"/>
            <a:ext cx="6840760" cy="713234"/>
          </a:xfrm>
        </p:spPr>
        <p:txBody>
          <a:bodyPr>
            <a:normAutofit/>
          </a:bodyPr>
          <a:lstStyle>
            <a:lvl1pPr algn="l">
              <a:defRPr sz="2000"/>
            </a:lvl1pPr>
          </a:lstStyle>
          <a:p>
            <a:r>
              <a:rPr lang="de-DE" dirty="0" smtClean="0"/>
              <a:t>Folien-Titel durch Klicken bearbeiten</a:t>
            </a:r>
            <a:endParaRPr lang="de-DE" dirty="0"/>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cxnSp>
        <p:nvCxnSpPr>
          <p:cNvPr id="5" name="Gerade Verbindung 4"/>
          <p:cNvCxnSpPr/>
          <p:nvPr userDrawn="1"/>
        </p:nvCxnSpPr>
        <p:spPr>
          <a:xfrm>
            <a:off x="251520" y="555526"/>
            <a:ext cx="8568952" cy="0"/>
          </a:xfrm>
          <a:prstGeom prst="line">
            <a:avLst/>
          </a:prstGeom>
          <a:ln w="28575">
            <a:solidFill>
              <a:srgbClr val="E12D2D"/>
            </a:solidFill>
          </a:ln>
        </p:spPr>
        <p:style>
          <a:lnRef idx="1">
            <a:schemeClr val="accent1"/>
          </a:lnRef>
          <a:fillRef idx="0">
            <a:schemeClr val="accent1"/>
          </a:fillRef>
          <a:effectRef idx="0">
            <a:schemeClr val="accent1"/>
          </a:effectRef>
          <a:fontRef idx="minor">
            <a:schemeClr val="tx1"/>
          </a:fontRef>
        </p:style>
      </p:cxnSp>
      <p:sp>
        <p:nvSpPr>
          <p:cNvPr id="7" name="Textplatzhalter 6"/>
          <p:cNvSpPr>
            <a:spLocks noGrp="1"/>
          </p:cNvSpPr>
          <p:nvPr>
            <p:ph type="body" sz="quarter" idx="12" hasCustomPrompt="1"/>
          </p:nvPr>
        </p:nvSpPr>
        <p:spPr>
          <a:xfrm>
            <a:off x="7092255" y="288032"/>
            <a:ext cx="1800225" cy="267494"/>
          </a:xfrm>
        </p:spPr>
        <p:txBody>
          <a:bodyPr/>
          <a:lstStyle>
            <a:lvl1pPr marL="0" indent="0" algn="r">
              <a:buNone/>
              <a:defRPr sz="1200">
                <a:solidFill>
                  <a:srgbClr val="0070C0"/>
                </a:solidFill>
              </a:defRPr>
            </a:lvl1pPr>
          </a:lstStyle>
          <a:p>
            <a:pPr lvl="0"/>
            <a:r>
              <a:rPr lang="de-DE" dirty="0" smtClean="0"/>
              <a:t>ABSCHNITT eingeben</a:t>
            </a:r>
            <a:endParaRPr lang="de-DE" dirty="0"/>
          </a:p>
        </p:txBody>
      </p:sp>
    </p:spTree>
    <p:extLst>
      <p:ext uri="{BB962C8B-B14F-4D97-AF65-F5344CB8AC3E}">
        <p14:creationId xmlns:p14="http://schemas.microsoft.com/office/powerpoint/2010/main" val="2155665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Tree>
    <p:extLst>
      <p:ext uri="{BB962C8B-B14F-4D97-AF65-F5344CB8AC3E}">
        <p14:creationId xmlns:p14="http://schemas.microsoft.com/office/powerpoint/2010/main" val="4254169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st">
    <p:spTree>
      <p:nvGrpSpPr>
        <p:cNvPr id="1" name=""/>
        <p:cNvGrpSpPr/>
        <p:nvPr/>
      </p:nvGrpSpPr>
      <p:grpSpPr>
        <a:xfrm>
          <a:off x="0" y="0"/>
          <a:ext cx="0" cy="0"/>
          <a:chOff x="0" y="0"/>
          <a:chExt cx="0" cy="0"/>
        </a:xfrm>
      </p:grpSpPr>
      <p:pic>
        <p:nvPicPr>
          <p:cNvPr id="4" name="Grafi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2715766"/>
          </a:xfrm>
          <a:prstGeom prst="rect">
            <a:avLst/>
          </a:prstGeom>
        </p:spPr>
      </p:pic>
      <p:sp>
        <p:nvSpPr>
          <p:cNvPr id="3" name="Untertitel 2"/>
          <p:cNvSpPr>
            <a:spLocks noGrp="1"/>
          </p:cNvSpPr>
          <p:nvPr>
            <p:ph type="subTitle" idx="1" hasCustomPrompt="1"/>
          </p:nvPr>
        </p:nvSpPr>
        <p:spPr>
          <a:xfrm>
            <a:off x="1115616" y="3813690"/>
            <a:ext cx="3024336" cy="270228"/>
          </a:xfrm>
        </p:spPr>
        <p:txBody>
          <a:bodyPr>
            <a:normAutofit/>
          </a:bodyPr>
          <a:lstStyle>
            <a:lvl1pPr marL="0" indent="0" algn="l">
              <a:buNone/>
              <a:defRPr sz="1200" b="1">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Name einfügen</a:t>
            </a:r>
            <a:endParaRPr lang="de-DE" dirty="0"/>
          </a:p>
        </p:txBody>
      </p:sp>
      <p:sp>
        <p:nvSpPr>
          <p:cNvPr id="5" name="Textfeld 4"/>
          <p:cNvSpPr txBox="1"/>
          <p:nvPr userDrawn="1"/>
        </p:nvSpPr>
        <p:spPr>
          <a:xfrm>
            <a:off x="4211960" y="1995686"/>
            <a:ext cx="184731" cy="369332"/>
          </a:xfrm>
          <a:prstGeom prst="rect">
            <a:avLst/>
          </a:prstGeom>
          <a:noFill/>
        </p:spPr>
        <p:txBody>
          <a:bodyPr wrap="none" rtlCol="0">
            <a:spAutoFit/>
          </a:bodyPr>
          <a:lstStyle/>
          <a:p>
            <a:endParaRPr lang="de-DE" dirty="0"/>
          </a:p>
        </p:txBody>
      </p:sp>
      <p:sp>
        <p:nvSpPr>
          <p:cNvPr id="6" name="Textfeld 5"/>
          <p:cNvSpPr txBox="1"/>
          <p:nvPr userDrawn="1"/>
        </p:nvSpPr>
        <p:spPr>
          <a:xfrm>
            <a:off x="395536" y="3147814"/>
            <a:ext cx="4824536" cy="646331"/>
          </a:xfrm>
          <a:prstGeom prst="rect">
            <a:avLst/>
          </a:prstGeom>
          <a:noFill/>
        </p:spPr>
        <p:txBody>
          <a:bodyPr wrap="square" rtlCol="0">
            <a:spAutoFit/>
          </a:bodyPr>
          <a:lstStyle/>
          <a:p>
            <a:r>
              <a:rPr lang="de-DE" sz="3600" b="1" dirty="0" smtClean="0">
                <a:latin typeface="Arial" panose="020B0604020202020204" pitchFamily="34" charset="0"/>
                <a:cs typeface="Arial" panose="020B0604020202020204" pitchFamily="34" charset="0"/>
              </a:rPr>
              <a:t>THANK YOU</a:t>
            </a:r>
            <a:endParaRPr lang="de-DE" sz="3600" b="1" dirty="0">
              <a:latin typeface="Arial" panose="020B0604020202020204" pitchFamily="34" charset="0"/>
              <a:cs typeface="Arial" panose="020B0604020202020204" pitchFamily="34" charset="0"/>
            </a:endParaRPr>
          </a:p>
        </p:txBody>
      </p:sp>
      <p:sp>
        <p:nvSpPr>
          <p:cNvPr id="7" name="Textfeld 6"/>
          <p:cNvSpPr txBox="1"/>
          <p:nvPr userDrawn="1"/>
        </p:nvSpPr>
        <p:spPr>
          <a:xfrm>
            <a:off x="395536" y="3813690"/>
            <a:ext cx="720080" cy="276999"/>
          </a:xfrm>
          <a:prstGeom prst="rect">
            <a:avLst/>
          </a:prstGeom>
          <a:noFill/>
        </p:spPr>
        <p:txBody>
          <a:bodyPr wrap="square" rtlCol="0">
            <a:spAutoFit/>
          </a:bodyPr>
          <a:lstStyle/>
          <a:p>
            <a:r>
              <a:rPr lang="de-DE" sz="1200" b="1" dirty="0" smtClean="0">
                <a:latin typeface="Arial" panose="020B0604020202020204" pitchFamily="34" charset="0"/>
                <a:cs typeface="Arial" panose="020B0604020202020204" pitchFamily="34" charset="0"/>
              </a:rPr>
              <a:t>Name:</a:t>
            </a:r>
            <a:endParaRPr lang="de-DE" sz="1200" b="1" dirty="0">
              <a:latin typeface="Arial" panose="020B0604020202020204" pitchFamily="34" charset="0"/>
              <a:cs typeface="Arial" panose="020B0604020202020204" pitchFamily="34" charset="0"/>
            </a:endParaRPr>
          </a:p>
        </p:txBody>
      </p:sp>
      <p:sp>
        <p:nvSpPr>
          <p:cNvPr id="10" name="Textfeld 9"/>
          <p:cNvSpPr txBox="1"/>
          <p:nvPr userDrawn="1"/>
        </p:nvSpPr>
        <p:spPr>
          <a:xfrm>
            <a:off x="395536" y="4083918"/>
            <a:ext cx="720080" cy="276999"/>
          </a:xfrm>
          <a:prstGeom prst="rect">
            <a:avLst/>
          </a:prstGeom>
          <a:noFill/>
        </p:spPr>
        <p:txBody>
          <a:bodyPr wrap="square" rtlCol="0">
            <a:spAutoFit/>
          </a:bodyPr>
          <a:lstStyle/>
          <a:p>
            <a:r>
              <a:rPr lang="de-DE" sz="1200" b="1" dirty="0" smtClean="0">
                <a:latin typeface="Arial" panose="020B0604020202020204" pitchFamily="34" charset="0"/>
                <a:cs typeface="Arial" panose="020B0604020202020204" pitchFamily="34" charset="0"/>
              </a:rPr>
              <a:t>E-Mail:</a:t>
            </a:r>
            <a:endParaRPr lang="de-DE" sz="1200" b="1" dirty="0">
              <a:latin typeface="Arial" panose="020B0604020202020204" pitchFamily="34" charset="0"/>
              <a:cs typeface="Arial" panose="020B0604020202020204" pitchFamily="34" charset="0"/>
            </a:endParaRPr>
          </a:p>
        </p:txBody>
      </p:sp>
      <p:sp>
        <p:nvSpPr>
          <p:cNvPr id="8" name="Textplatzhalter 7"/>
          <p:cNvSpPr>
            <a:spLocks noGrp="1"/>
          </p:cNvSpPr>
          <p:nvPr>
            <p:ph type="body" sz="quarter" idx="10" hasCustomPrompt="1"/>
          </p:nvPr>
        </p:nvSpPr>
        <p:spPr>
          <a:xfrm>
            <a:off x="1115616" y="4083918"/>
            <a:ext cx="3024336" cy="293688"/>
          </a:xfrm>
        </p:spPr>
        <p:txBody>
          <a:bodyPr/>
          <a:lstStyle>
            <a:lvl1pPr>
              <a:defRPr sz="1200" b="1"/>
            </a:lvl1pPr>
          </a:lstStyle>
          <a:p>
            <a:pPr lvl="0"/>
            <a:r>
              <a:rPr lang="de-DE" dirty="0" smtClean="0"/>
              <a:t>E-Mail einfügen</a:t>
            </a:r>
            <a:endParaRPr lang="de-DE" dirty="0"/>
          </a:p>
        </p:txBody>
      </p:sp>
      <p:sp>
        <p:nvSpPr>
          <p:cNvPr id="2" name="Textfeld 1"/>
          <p:cNvSpPr txBox="1"/>
          <p:nvPr userDrawn="1"/>
        </p:nvSpPr>
        <p:spPr>
          <a:xfrm>
            <a:off x="0" y="4876006"/>
            <a:ext cx="395536" cy="246221"/>
          </a:xfrm>
          <a:prstGeom prst="rect">
            <a:avLst/>
          </a:prstGeom>
          <a:solidFill>
            <a:srgbClr val="E12D2D"/>
          </a:solidFill>
        </p:spPr>
        <p:txBody>
          <a:bodyPr wrap="square" rtlCol="0">
            <a:spAutoFit/>
          </a:bodyPr>
          <a:lstStyle/>
          <a:p>
            <a:endParaRPr lang="de-DE" sz="1000" dirty="0"/>
          </a:p>
        </p:txBody>
      </p:sp>
    </p:spTree>
    <p:extLst>
      <p:ext uri="{BB962C8B-B14F-4D97-AF65-F5344CB8AC3E}">
        <p14:creationId xmlns:p14="http://schemas.microsoft.com/office/powerpoint/2010/main" val="3322675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4840188"/>
            <a:ext cx="91440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elplatzhalter 1"/>
          <p:cNvSpPr>
            <a:spLocks noGrp="1"/>
          </p:cNvSpPr>
          <p:nvPr>
            <p:ph type="title"/>
          </p:nvPr>
        </p:nvSpPr>
        <p:spPr>
          <a:xfrm>
            <a:off x="323528" y="205979"/>
            <a:ext cx="8496944" cy="857250"/>
          </a:xfrm>
          <a:prstGeom prst="rect">
            <a:avLst/>
          </a:prstGeom>
        </p:spPr>
        <p:txBody>
          <a:bodyPr vert="horz" lIns="91440" tIns="45720" rIns="91440" bIns="45720" rtlCol="0" anchor="ctr">
            <a:norm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323528" y="1200151"/>
            <a:ext cx="8496944" cy="3394472"/>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2"/>
          </p:nvPr>
        </p:nvSpPr>
        <p:spPr>
          <a:xfrm>
            <a:off x="6542856" y="4890194"/>
            <a:ext cx="2277616" cy="273844"/>
          </a:xfrm>
          <a:prstGeom prst="rect">
            <a:avLst/>
          </a:prstGeom>
        </p:spPr>
        <p:txBody>
          <a:bodyPr vert="horz" lIns="91440" tIns="45720" rIns="91440" bIns="45720" rtlCol="0" anchor="ctr"/>
          <a:lstStyle>
            <a:lvl1pPr algn="l">
              <a:defRPr sz="1200">
                <a:solidFill>
                  <a:schemeClr val="bg1"/>
                </a:solidFill>
              </a:defRPr>
            </a:lvl1pPr>
          </a:lstStyle>
          <a:p>
            <a:pPr algn="r"/>
            <a:r>
              <a:rPr lang="de-DE" smtClean="0"/>
              <a:t>Gerald Fahrnholz - April 2017</a:t>
            </a:r>
            <a:endParaRPr lang="de-DE" dirty="0"/>
          </a:p>
        </p:txBody>
      </p:sp>
      <p:sp>
        <p:nvSpPr>
          <p:cNvPr id="5" name="Fußzeilenplatzhalter 4"/>
          <p:cNvSpPr>
            <a:spLocks noGrp="1"/>
          </p:cNvSpPr>
          <p:nvPr>
            <p:ph type="ftr" sz="quarter" idx="3"/>
          </p:nvPr>
        </p:nvSpPr>
        <p:spPr>
          <a:xfrm>
            <a:off x="395536" y="4890194"/>
            <a:ext cx="5904656" cy="273844"/>
          </a:xfrm>
          <a:prstGeom prst="rect">
            <a:avLst/>
          </a:prstGeom>
        </p:spPr>
        <p:txBody>
          <a:bodyPr vert="horz" lIns="91440" tIns="45720" rIns="91440" bIns="45720" rtlCol="0" anchor="ctr"/>
          <a:lstStyle>
            <a:lvl1pPr algn="ctr">
              <a:defRPr sz="1200">
                <a:solidFill>
                  <a:schemeClr val="bg1"/>
                </a:solidFill>
              </a:defRPr>
            </a:lvl1pPr>
          </a:lstStyle>
          <a:p>
            <a:pPr algn="l"/>
            <a:r>
              <a:rPr lang="de-DE" smtClean="0"/>
              <a:t>Multithreading</a:t>
            </a:r>
            <a:endParaRPr lang="de-DE" dirty="0"/>
          </a:p>
        </p:txBody>
      </p:sp>
      <p:sp>
        <p:nvSpPr>
          <p:cNvPr id="8" name="Datumsplatzhalter 3"/>
          <p:cNvSpPr txBox="1">
            <a:spLocks/>
          </p:cNvSpPr>
          <p:nvPr userDrawn="1"/>
        </p:nvSpPr>
        <p:spPr>
          <a:xfrm>
            <a:off x="6695256" y="4371950"/>
            <a:ext cx="2277616" cy="273844"/>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de-DE" dirty="0" smtClean="0"/>
              <a:t>HSGSGSD</a:t>
            </a:r>
            <a:endParaRPr lang="de-DE" dirty="0"/>
          </a:p>
        </p:txBody>
      </p:sp>
      <p:sp>
        <p:nvSpPr>
          <p:cNvPr id="10" name="Textplatzhalter 9"/>
          <p:cNvSpPr txBox="1">
            <a:spLocks/>
          </p:cNvSpPr>
          <p:nvPr userDrawn="1"/>
        </p:nvSpPr>
        <p:spPr>
          <a:xfrm>
            <a:off x="34925" y="4895751"/>
            <a:ext cx="360363" cy="268287"/>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1200" kern="1200">
                <a:solidFill>
                  <a:schemeClr val="bg1"/>
                </a:solidFill>
                <a:latin typeface="+mn-lt"/>
                <a:ea typeface="+mn-ea"/>
                <a:cs typeface="Arial" panose="020B0604020202020204" pitchFamily="34" charset="0"/>
              </a:defRPr>
            </a:lvl1pPr>
            <a:lvl2pPr marL="360000" indent="-28575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6480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936000" indent="-228600" algn="l" defTabSz="914400" rtl="0" eaLnBrk="1" latinLnBrk="0" hangingPunct="1">
              <a:spcBef>
                <a:spcPct val="20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1224000" indent="-228600" algn="l" defTabSz="914400" rtl="0" eaLnBrk="1" latinLnBrk="0" hangingPunct="1">
              <a:spcBef>
                <a:spcPct val="200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fld id="{6D614F0C-68BB-48E7-8E23-3E6BA0FA964B}" type="slidenum">
              <a:rPr lang="de-DE" smtClean="0"/>
              <a:pPr/>
              <a:t>‹Nr.›</a:t>
            </a:fld>
            <a:endParaRPr lang="de-DE" dirty="0"/>
          </a:p>
        </p:txBody>
      </p:sp>
    </p:spTree>
    <p:extLst>
      <p:ext uri="{BB962C8B-B14F-4D97-AF65-F5344CB8AC3E}">
        <p14:creationId xmlns:p14="http://schemas.microsoft.com/office/powerpoint/2010/main" val="340337787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5" r:id="rId5"/>
    <p:sldLayoutId id="2147483714" r:id="rId6"/>
    <p:sldLayoutId id="2147483716" r:id="rId7"/>
    <p:sldLayoutId id="2147483713" r:id="rId8"/>
  </p:sldLayoutIdLst>
  <p:hf sldNum="0" hdr="0"/>
  <p:txStyles>
    <p:titleStyle>
      <a:lvl1pPr algn="ctr" defTabSz="914400" rtl="0" eaLnBrk="1" latinLnBrk="0" hangingPunct="1">
        <a:spcBef>
          <a:spcPct val="0"/>
        </a:spcBef>
        <a:buNone/>
        <a:defRPr sz="3200"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spcBef>
          <a:spcPct val="20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360000" indent="-28575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6480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936000" indent="-228600" algn="l" defTabSz="914400" rtl="0" eaLnBrk="1" latinLnBrk="0" hangingPunct="1">
        <a:spcBef>
          <a:spcPct val="20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1224000" indent="-228600" algn="l" defTabSz="914400" rtl="0" eaLnBrk="1" latinLnBrk="0" hangingPunct="1">
        <a:spcBef>
          <a:spcPct val="200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www.open-std.org/jtc1/sc22/wg21/docs/papers/2013/n3630.pdf"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blog.regehr.org/archives/490"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hyperlink" Target="https://ericlippert.com/2015/11/19/monitor-madness-part-two/" TargetMode="Externa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hyperlink" Target="http://stackoverflow.com/questions/72275/when-should-the-volatile-keyword-be-used-in-c" TargetMode="Externa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hyperlink" Target="http://en.cppreference.com/w/cpp/language/memory_model" TargetMode="External"/><Relationship Id="rId7" Type="http://schemas.openxmlformats.org/officeDocument/2006/relationships/hyperlink" Target="https://msdn.microsoft.com/de-de/library/mt674882.aspx" TargetMode="External"/><Relationship Id="rId2" Type="http://schemas.openxmlformats.org/officeDocument/2006/relationships/hyperlink" Target="http://scottmeyers.blogspot.de/2012/04/information-on-c11-memory-model.html" TargetMode="External"/><Relationship Id="rId1" Type="http://schemas.openxmlformats.org/officeDocument/2006/relationships/slideLayout" Target="../slideLayouts/slideLayout6.xml"/><Relationship Id="rId6" Type="http://schemas.openxmlformats.org/officeDocument/2006/relationships/hyperlink" Target="https://msdn.microsoft.com/en-us/library/ff963556.aspx" TargetMode="External"/><Relationship Id="rId5" Type="http://schemas.openxmlformats.org/officeDocument/2006/relationships/hyperlink" Target="http://en.cppreference.com/w/cpp/thread/packaged_task" TargetMode="External"/><Relationship Id="rId4" Type="http://schemas.openxmlformats.org/officeDocument/2006/relationships/hyperlink" Target="http://en.cppreference.com/w/cpp/language/storage_duration"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8" Type="http://schemas.openxmlformats.org/officeDocument/2006/relationships/hyperlink" Target="http://msdn.microsoft.com/en-us/library/hh567368.aspx" TargetMode="External"/><Relationship Id="rId3" Type="http://schemas.openxmlformats.org/officeDocument/2006/relationships/image" Target="../media/image7.jpg"/><Relationship Id="rId7" Type="http://schemas.openxmlformats.org/officeDocument/2006/relationships/hyperlink" Target="http://en.cppreference.com/w/cpp/compiler_support" TargetMode="External"/><Relationship Id="rId2" Type="http://schemas.openxmlformats.org/officeDocument/2006/relationships/image" Target="../media/image6.jpeg"/><Relationship Id="rId1" Type="http://schemas.openxmlformats.org/officeDocument/2006/relationships/slideLayout" Target="../slideLayouts/slideLayout6.xml"/><Relationship Id="rId6" Type="http://schemas.openxmlformats.org/officeDocument/2006/relationships/hyperlink" Target="http://www.cplusplus.com/reference/" TargetMode="External"/><Relationship Id="rId5" Type="http://schemas.openxmlformats.org/officeDocument/2006/relationships/hyperlink" Target="http://en.cppreference.com/w/cpp/language" TargetMode="External"/><Relationship Id="rId4" Type="http://schemas.openxmlformats.org/officeDocument/2006/relationships/image" Target="../media/image8.jpeg"/><Relationship Id="rId9" Type="http://schemas.openxmlformats.org/officeDocument/2006/relationships/hyperlink" Target="http://www.grimm-jaud.de/index.php/blog/multithreading-in-c-17-und-c-20"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t>Multithreading</a:t>
            </a:r>
          </a:p>
        </p:txBody>
      </p:sp>
      <p:sp>
        <p:nvSpPr>
          <p:cNvPr id="3" name="Untertitel 2"/>
          <p:cNvSpPr>
            <a:spLocks noGrp="1"/>
          </p:cNvSpPr>
          <p:nvPr>
            <p:ph type="subTitle" idx="1"/>
          </p:nvPr>
        </p:nvSpPr>
        <p:spPr/>
        <p:txBody>
          <a:bodyPr>
            <a:normAutofit/>
          </a:bodyPr>
          <a:lstStyle/>
          <a:p>
            <a:r>
              <a:rPr lang="en-US" dirty="0"/>
              <a:t>With C++ and some C# code samples</a:t>
            </a:r>
            <a:endParaRPr lang="de-DE" dirty="0"/>
          </a:p>
        </p:txBody>
      </p:sp>
      <p:sp>
        <p:nvSpPr>
          <p:cNvPr id="4" name="Textplatzhalter 3"/>
          <p:cNvSpPr>
            <a:spLocks noGrp="1"/>
          </p:cNvSpPr>
          <p:nvPr>
            <p:ph type="body" sz="quarter" idx="13"/>
          </p:nvPr>
        </p:nvSpPr>
        <p:spPr/>
        <p:txBody>
          <a:bodyPr>
            <a:normAutofit/>
          </a:bodyPr>
          <a:lstStyle/>
          <a:p>
            <a:r>
              <a:rPr lang="de-DE" dirty="0" smtClean="0"/>
              <a:t>Gerald </a:t>
            </a:r>
            <a:r>
              <a:rPr lang="de-DE" dirty="0" err="1" smtClean="0"/>
              <a:t>Fahrnholz</a:t>
            </a:r>
            <a:endParaRPr lang="de-DE" dirty="0"/>
          </a:p>
        </p:txBody>
      </p:sp>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7704" y="51470"/>
            <a:ext cx="4752528" cy="2459556"/>
          </a:xfrm>
          <a:prstGeom prst="rect">
            <a:avLst/>
          </a:prstGeom>
        </p:spPr>
      </p:pic>
      <p:sp>
        <p:nvSpPr>
          <p:cNvPr id="6" name="Textfeld 5"/>
          <p:cNvSpPr txBox="1"/>
          <p:nvPr/>
        </p:nvSpPr>
        <p:spPr>
          <a:xfrm>
            <a:off x="1763688" y="2484934"/>
            <a:ext cx="5400600" cy="230832"/>
          </a:xfrm>
          <a:prstGeom prst="rect">
            <a:avLst/>
          </a:prstGeom>
          <a:noFill/>
        </p:spPr>
        <p:txBody>
          <a:bodyPr wrap="square" rtlCol="0">
            <a:spAutoFit/>
          </a:bodyPr>
          <a:lstStyle/>
          <a:p>
            <a:r>
              <a:rPr lang="de-DE" sz="900" dirty="0">
                <a:solidFill>
                  <a:srgbClr val="FFFFFF">
                    <a:lumMod val="65000"/>
                  </a:srgbClr>
                </a:solidFill>
                <a:latin typeface="Arial"/>
              </a:rPr>
              <a:t>https://www.quora.com/What-are-some-real-life-examples-of-multi-threading-as-we-study-in-Java</a:t>
            </a:r>
          </a:p>
        </p:txBody>
      </p:sp>
    </p:spTree>
    <p:extLst>
      <p:ext uri="{BB962C8B-B14F-4D97-AF65-F5344CB8AC3E}">
        <p14:creationId xmlns:p14="http://schemas.microsoft.com/office/powerpoint/2010/main" val="10280322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Providing </a:t>
            </a:r>
            <a:r>
              <a:rPr lang="de-DE" dirty="0" err="1"/>
              <a:t>results</a:t>
            </a:r>
            <a:r>
              <a:rPr lang="de-DE" dirty="0"/>
              <a:t> </a:t>
            </a:r>
            <a:r>
              <a:rPr lang="de-DE" dirty="0" err="1"/>
              <a:t>within</a:t>
            </a:r>
            <a:r>
              <a:rPr lang="de-DE" dirty="0"/>
              <a:t> a </a:t>
            </a:r>
            <a:r>
              <a:rPr lang="de-DE" dirty="0" err="1"/>
              <a:t>promise</a:t>
            </a:r>
            <a:endParaRPr lang="de-DE" dirty="0"/>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7092255" y="51470"/>
            <a:ext cx="1800225" cy="504056"/>
          </a:xfrm>
        </p:spPr>
        <p:txBody>
          <a:bodyPr>
            <a:normAutofit fontScale="92500"/>
          </a:bodyPr>
          <a:lstStyle/>
          <a:p>
            <a:r>
              <a:rPr lang="de-DE" dirty="0" err="1"/>
              <a:t>Running</a:t>
            </a:r>
            <a:r>
              <a:rPr lang="de-DE" dirty="0"/>
              <a:t> multiple </a:t>
            </a:r>
            <a:r>
              <a:rPr lang="de-DE" dirty="0" err="1"/>
              <a:t>threads</a:t>
            </a:r>
            <a:r>
              <a:rPr lang="de-DE" dirty="0"/>
              <a:t> – </a:t>
            </a:r>
            <a:r>
              <a:rPr lang="de-DE" dirty="0" err="1"/>
              <a:t>promise</a:t>
            </a:r>
            <a:r>
              <a:rPr lang="de-DE" dirty="0"/>
              <a:t> / </a:t>
            </a:r>
            <a:r>
              <a:rPr lang="de-DE" dirty="0" err="1"/>
              <a:t>future</a:t>
            </a:r>
            <a:endParaRPr lang="de-DE" dirty="0"/>
          </a:p>
          <a:p>
            <a:endParaRPr lang="de-DE" dirty="0"/>
          </a:p>
        </p:txBody>
      </p:sp>
      <p:sp>
        <p:nvSpPr>
          <p:cNvPr id="6" name="Textplatzhalter 5"/>
          <p:cNvSpPr txBox="1">
            <a:spLocks/>
          </p:cNvSpPr>
          <p:nvPr/>
        </p:nvSpPr>
        <p:spPr>
          <a:xfrm>
            <a:off x="244792" y="627534"/>
            <a:ext cx="8503672" cy="504056"/>
          </a:xfrm>
          <a:prstGeom prst="rect">
            <a:avLst/>
          </a:prstGeom>
        </p:spPr>
        <p:txBody>
          <a:bodyPr vert="horz" lIns="0" tIns="0" rIns="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spcBef>
                <a:spcPct val="20000"/>
              </a:spcBef>
              <a:spcAft>
                <a:spcPts val="800"/>
              </a:spcAft>
            </a:pPr>
            <a:r>
              <a:rPr lang="en-US" sz="1600" b="0" smtClean="0">
                <a:solidFill>
                  <a:srgbClr val="000000"/>
                </a:solidFill>
                <a:latin typeface="Roboto"/>
              </a:rPr>
              <a:t>A thread function can store its results and also exceptions within a std::promise:</a:t>
            </a:r>
            <a:endParaRPr lang="en-US" sz="1600" b="0" dirty="0" smtClean="0">
              <a:solidFill>
                <a:srgbClr val="000000"/>
              </a:solidFill>
              <a:latin typeface="Roboto"/>
            </a:endParaRPr>
          </a:p>
        </p:txBody>
      </p:sp>
      <p:sp>
        <p:nvSpPr>
          <p:cNvPr id="7" name="Rechteck 6"/>
          <p:cNvSpPr/>
          <p:nvPr/>
        </p:nvSpPr>
        <p:spPr>
          <a:xfrm>
            <a:off x="179512" y="908010"/>
            <a:ext cx="8215640" cy="3893374"/>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300" b="0" i="0" u="none" strike="noStrike" kern="0" cap="none" spc="0" normalizeH="0" baseline="0" noProof="0" dirty="0" smtClean="0">
                <a:ln>
                  <a:noFill/>
                </a:ln>
                <a:solidFill>
                  <a:srgbClr val="808080"/>
                </a:solidFill>
                <a:effectLst/>
                <a:highlight>
                  <a:srgbClr val="FFFFFF"/>
                </a:highlight>
                <a:uLnTx/>
                <a:uFillTx/>
                <a:latin typeface="Consolas"/>
              </a:rPr>
              <a:t>#</a:t>
            </a:r>
            <a:r>
              <a:rPr kumimoji="0" lang="de-DE" sz="1300" b="1" i="0" u="none" strike="noStrike" kern="0" cap="none" spc="0" normalizeH="0" baseline="0" noProof="0" dirty="0" err="1" smtClean="0">
                <a:ln>
                  <a:noFill/>
                </a:ln>
                <a:solidFill>
                  <a:srgbClr val="808080"/>
                </a:solidFill>
                <a:effectLst/>
                <a:highlight>
                  <a:srgbClr val="FFFFFF"/>
                </a:highlight>
                <a:uLnTx/>
                <a:uFillTx/>
                <a:latin typeface="Consolas"/>
              </a:rPr>
              <a:t>include</a:t>
            </a:r>
            <a:r>
              <a:rPr kumimoji="0" lang="de-DE" sz="1300" b="1" i="0" u="none" strike="noStrike" kern="0" cap="none" spc="0" normalizeH="0" baseline="0" noProof="0" dirty="0" smtClean="0">
                <a:ln>
                  <a:noFill/>
                </a:ln>
                <a:solidFill>
                  <a:srgbClr val="808080"/>
                </a:solidFill>
                <a:effectLst/>
                <a:highlight>
                  <a:srgbClr val="FFFFFF"/>
                </a:highlight>
                <a:uLnTx/>
                <a:uFillTx/>
                <a:latin typeface="Consolas"/>
              </a:rPr>
              <a:t> </a:t>
            </a:r>
            <a:r>
              <a:rPr kumimoji="0" lang="de-DE" sz="1300" b="1" i="0" u="none" strike="noStrike" kern="0" cap="none" spc="0" normalizeH="0" baseline="0" noProof="0" dirty="0" smtClean="0">
                <a:ln>
                  <a:noFill/>
                </a:ln>
                <a:solidFill>
                  <a:srgbClr val="A31515"/>
                </a:solidFill>
                <a:effectLst/>
                <a:highlight>
                  <a:srgbClr val="FFFFFF"/>
                </a:highlight>
                <a:uLnTx/>
                <a:uFillTx/>
                <a:latin typeface="Consolas"/>
              </a:rPr>
              <a:t>&lt;</a:t>
            </a:r>
            <a:r>
              <a:rPr kumimoji="0" lang="de-DE" sz="1300" b="1" i="0" u="none" strike="noStrike" kern="0" cap="none" spc="0" normalizeH="0" baseline="0" noProof="0" dirty="0" err="1" smtClean="0">
                <a:ln>
                  <a:noFill/>
                </a:ln>
                <a:solidFill>
                  <a:srgbClr val="A31515"/>
                </a:solidFill>
                <a:effectLst/>
                <a:highlight>
                  <a:srgbClr val="FFFFFF"/>
                </a:highlight>
                <a:uLnTx/>
                <a:uFillTx/>
                <a:latin typeface="Consolas"/>
              </a:rPr>
              <a:t>future</a:t>
            </a:r>
            <a:r>
              <a:rPr kumimoji="0" lang="de-DE" sz="1300" b="1" i="0" u="none" strike="noStrike" kern="0" cap="none" spc="0" normalizeH="0" baseline="0" noProof="0" dirty="0" smtClean="0">
                <a:ln>
                  <a:noFill/>
                </a:ln>
                <a:solidFill>
                  <a:srgbClr val="A31515"/>
                </a:solidFill>
                <a:effectLst/>
                <a:highlight>
                  <a:srgbClr val="FFFFFF"/>
                </a:highlight>
                <a:uLnTx/>
                <a:uFillTx/>
                <a:latin typeface="Consolas"/>
              </a:rPr>
              <a:t>&gt;</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3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0" normalizeH="0" baseline="0" noProof="0" dirty="0" smtClean="0">
                <a:ln>
                  <a:noFill/>
                </a:ln>
                <a:solidFill>
                  <a:srgbClr val="008000"/>
                </a:solidFill>
                <a:effectLst/>
                <a:highlight>
                  <a:srgbClr val="FFFFFF"/>
                </a:highlight>
                <a:uLnTx/>
                <a:uFillTx/>
                <a:latin typeface="Consolas"/>
              </a:rPr>
              <a:t>// A promise holding a specific result type</a:t>
            </a:r>
            <a:endParaRPr kumimoji="0" lang="en-US" sz="13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300" b="0" i="0" u="none" strike="noStrike" kern="0" cap="none" spc="0" normalizeH="0" baseline="0" noProof="0" dirty="0" err="1" smtClean="0">
                <a:ln>
                  <a:noFill/>
                </a:ln>
                <a:solidFill>
                  <a:srgbClr val="0000FF"/>
                </a:solidFill>
                <a:effectLst/>
                <a:highlight>
                  <a:srgbClr val="FFFFFF"/>
                </a:highlight>
                <a:uLnTx/>
                <a:uFillTx/>
                <a:latin typeface="Consolas"/>
              </a:rPr>
              <a:t>typedef</a:t>
            </a: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3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300" b="1" i="0" u="none" strike="noStrike" kern="0" cap="none" spc="0" normalizeH="0" baseline="0" noProof="0" dirty="0" err="1" smtClean="0">
                <a:ln>
                  <a:noFill/>
                </a:ln>
                <a:solidFill>
                  <a:srgbClr val="2B91AF"/>
                </a:solidFill>
                <a:effectLst/>
                <a:highlight>
                  <a:srgbClr val="FFFFFF"/>
                </a:highlight>
                <a:uLnTx/>
                <a:uFillTx/>
                <a:latin typeface="Consolas"/>
              </a:rPr>
              <a:t>promise</a:t>
            </a: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&lt;</a:t>
            </a:r>
            <a:r>
              <a:rPr kumimoji="0" lang="de-DE" sz="1300" b="0" i="0" u="none" strike="noStrike" kern="0" cap="none" spc="0" normalizeH="0" baseline="0" noProof="0" dirty="0" err="1" smtClean="0">
                <a:ln>
                  <a:noFill/>
                </a:ln>
                <a:solidFill>
                  <a:srgbClr val="000000"/>
                </a:solidFill>
                <a:effectLst/>
                <a:highlight>
                  <a:srgbClr val="FFFFFF"/>
                </a:highlight>
                <a:uLnTx/>
                <a:uFillTx/>
                <a:latin typeface="Consolas"/>
              </a:rPr>
              <a:t>SomeResult</a:t>
            </a: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&gt; </a:t>
            </a:r>
            <a:r>
              <a:rPr kumimoji="0" lang="de-DE" sz="1300" b="0" i="0" u="none" strike="noStrike" kern="0" cap="none" spc="0" normalizeH="0" baseline="0" noProof="0" dirty="0" err="1" smtClean="0">
                <a:ln>
                  <a:noFill/>
                </a:ln>
                <a:solidFill>
                  <a:srgbClr val="2B91AF"/>
                </a:solidFill>
                <a:effectLst/>
                <a:highlight>
                  <a:srgbClr val="FFFFFF"/>
                </a:highlight>
                <a:uLnTx/>
                <a:uFillTx/>
                <a:latin typeface="Consolas"/>
              </a:rPr>
              <a:t>MyPromise</a:t>
            </a: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300" b="0" i="0" u="none" strike="noStrike" kern="0" cap="none" spc="0" normalizeH="0" baseline="0" noProof="0" dirty="0" smtClean="0">
              <a:ln>
                <a:noFill/>
              </a:ln>
              <a:solidFill>
                <a:srgbClr val="0000FF"/>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0" normalizeH="0" baseline="0" noProof="0" dirty="0" smtClean="0">
                <a:ln>
                  <a:noFill/>
                </a:ln>
                <a:solidFill>
                  <a:srgbClr val="0000FF"/>
                </a:solidFill>
                <a:effectLst/>
                <a:highlight>
                  <a:srgbClr val="FFFFFF"/>
                </a:highlight>
                <a:uLnTx/>
                <a:uFillTx/>
                <a:latin typeface="Consolas"/>
              </a:rPr>
              <a:t>void</a:t>
            </a:r>
            <a:r>
              <a:rPr kumimoji="0" lang="en-US" sz="13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300" b="0" i="0" u="none" strike="noStrike" kern="0" cap="none" spc="0" normalizeH="0" baseline="0" noProof="0" dirty="0" err="1" smtClean="0">
                <a:ln>
                  <a:noFill/>
                </a:ln>
                <a:solidFill>
                  <a:srgbClr val="000000"/>
                </a:solidFill>
                <a:effectLst/>
                <a:highlight>
                  <a:srgbClr val="FFFFFF"/>
                </a:highlight>
                <a:uLnTx/>
                <a:uFillTx/>
                <a:latin typeface="Consolas"/>
              </a:rPr>
              <a:t>DoProcessSomething</a:t>
            </a:r>
            <a:r>
              <a:rPr kumimoji="0" lang="en-US" sz="13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en-US" sz="1300" b="0" i="0" u="none" strike="noStrike" kern="0" cap="none" spc="0" normalizeH="0" baseline="0" noProof="0" dirty="0" err="1" smtClean="0">
                <a:ln>
                  <a:noFill/>
                </a:ln>
                <a:solidFill>
                  <a:srgbClr val="2B91AF"/>
                </a:solidFill>
                <a:effectLst/>
                <a:highlight>
                  <a:srgbClr val="FFFFFF"/>
                </a:highlight>
                <a:uLnTx/>
                <a:uFillTx/>
                <a:latin typeface="Consolas"/>
              </a:rPr>
              <a:t>MyPromise</a:t>
            </a:r>
            <a:r>
              <a:rPr kumimoji="0" lang="en-US" sz="1300" b="0" i="0" u="none" strike="noStrike" kern="0" cap="none" spc="0" normalizeH="0" baseline="0" noProof="0" dirty="0" smtClean="0">
                <a:ln>
                  <a:noFill/>
                </a:ln>
                <a:solidFill>
                  <a:srgbClr val="000000"/>
                </a:solidFill>
                <a:effectLst/>
                <a:highlight>
                  <a:srgbClr val="FFFFFF"/>
                </a:highlight>
                <a:uLnTx/>
                <a:uFillTx/>
                <a:latin typeface="Consolas"/>
              </a:rPr>
              <a:t>&amp; </a:t>
            </a:r>
            <a:r>
              <a:rPr kumimoji="0" lang="en-US" sz="1300" b="0" i="0" u="none" strike="noStrike" kern="0" cap="none" spc="0" normalizeH="0" baseline="0" noProof="0" dirty="0" err="1" smtClean="0">
                <a:ln>
                  <a:noFill/>
                </a:ln>
                <a:solidFill>
                  <a:srgbClr val="808080"/>
                </a:solidFill>
                <a:effectLst/>
                <a:highlight>
                  <a:srgbClr val="FFFFFF"/>
                </a:highlight>
                <a:uLnTx/>
                <a:uFillTx/>
                <a:latin typeface="Consolas"/>
              </a:rPr>
              <a:t>io_rPromise</a:t>
            </a:r>
            <a:r>
              <a:rPr kumimoji="0" lang="en-US" sz="13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300" b="0" i="0" u="none" strike="noStrike" kern="0" cap="none" spc="0" normalizeH="0" baseline="0" noProof="0" dirty="0" err="1" smtClean="0">
                <a:ln>
                  <a:noFill/>
                </a:ln>
                <a:solidFill>
                  <a:srgbClr val="0000FF"/>
                </a:solidFill>
                <a:effectLst/>
                <a:highlight>
                  <a:srgbClr val="FFFFFF"/>
                </a:highlight>
                <a:uLnTx/>
                <a:uFillTx/>
                <a:latin typeface="Consolas"/>
              </a:rPr>
              <a:t>int</a:t>
            </a:r>
            <a:r>
              <a:rPr kumimoji="0" lang="en-US" sz="13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300" b="0" i="0" u="none" strike="noStrike" kern="0" cap="none" spc="0" normalizeH="0" baseline="0" noProof="0" dirty="0" err="1" smtClean="0">
                <a:ln>
                  <a:noFill/>
                </a:ln>
                <a:solidFill>
                  <a:srgbClr val="808080"/>
                </a:solidFill>
                <a:effectLst/>
                <a:highlight>
                  <a:srgbClr val="FFFFFF"/>
                </a:highlight>
                <a:uLnTx/>
                <a:uFillTx/>
                <a:latin typeface="Consolas"/>
              </a:rPr>
              <a:t>in_val</a:t>
            </a:r>
            <a:r>
              <a:rPr kumimoji="0" lang="en-US" sz="13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300" b="0" i="0" u="none" strike="noStrike" kern="0" cap="none" spc="0" normalizeH="0" baseline="0" noProof="0" dirty="0" err="1" smtClean="0">
                <a:ln>
                  <a:noFill/>
                </a:ln>
                <a:solidFill>
                  <a:srgbClr val="0000FF"/>
                </a:solidFill>
                <a:effectLst/>
                <a:highlight>
                  <a:srgbClr val="FFFFFF"/>
                </a:highlight>
                <a:uLnTx/>
                <a:uFillTx/>
                <a:latin typeface="Consolas"/>
              </a:rPr>
              <a:t>try</a:t>
            </a:r>
            <a:endParaRPr kumimoji="0" lang="de-DE" sz="13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300" b="0" i="0" u="none" strike="noStrike" kern="0" cap="none" spc="0" normalizeH="0" baseline="0" noProof="0" dirty="0" err="1" smtClean="0">
                <a:ln>
                  <a:noFill/>
                </a:ln>
                <a:solidFill>
                  <a:srgbClr val="000000"/>
                </a:solidFill>
                <a:effectLst/>
                <a:highlight>
                  <a:srgbClr val="FFFFFF"/>
                </a:highlight>
                <a:uLnTx/>
                <a:uFillTx/>
                <a:latin typeface="Consolas"/>
              </a:rPr>
              <a:t>SomeResult</a:t>
            </a: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300" b="0" i="0" u="none" strike="noStrike" kern="0" cap="none" spc="0" normalizeH="0" baseline="0" noProof="0" dirty="0" err="1" smtClean="0">
                <a:ln>
                  <a:noFill/>
                </a:ln>
                <a:solidFill>
                  <a:srgbClr val="000000"/>
                </a:solidFill>
                <a:effectLst/>
                <a:highlight>
                  <a:srgbClr val="FFFFFF"/>
                </a:highlight>
                <a:uLnTx/>
                <a:uFillTx/>
                <a:latin typeface="Consolas"/>
              </a:rPr>
              <a:t>result</a:t>
            </a: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300" b="0" i="0" u="none" strike="noStrike" kern="0" cap="none" spc="0" normalizeH="0" baseline="0" noProof="0" dirty="0" err="1" smtClean="0">
                <a:ln>
                  <a:noFill/>
                </a:ln>
                <a:solidFill>
                  <a:srgbClr val="000000"/>
                </a:solidFill>
                <a:effectLst/>
                <a:highlight>
                  <a:srgbClr val="FFFFFF"/>
                </a:highlight>
                <a:uLnTx/>
                <a:uFillTx/>
                <a:latin typeface="Consolas"/>
              </a:rPr>
              <a:t>CalculateResult</a:t>
            </a: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300" b="0" i="0" u="none" strike="noStrike" kern="0" cap="none" spc="0" normalizeH="0" baseline="0" noProof="0" dirty="0" err="1" smtClean="0">
                <a:ln>
                  <a:noFill/>
                </a:ln>
                <a:solidFill>
                  <a:srgbClr val="808080"/>
                </a:solidFill>
                <a:effectLst/>
                <a:highlight>
                  <a:srgbClr val="FFFFFF"/>
                </a:highlight>
                <a:uLnTx/>
                <a:uFillTx/>
                <a:latin typeface="Consolas"/>
              </a:rPr>
              <a:t>in_val</a:t>
            </a: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3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300" b="1" i="0" u="none" strike="noStrike" kern="0" cap="none" spc="0" normalizeH="0" baseline="0" noProof="0" dirty="0" smtClean="0">
                <a:ln>
                  <a:noFill/>
                </a:ln>
                <a:solidFill>
                  <a:srgbClr val="008000"/>
                </a:solidFill>
                <a:effectLst/>
                <a:highlight>
                  <a:srgbClr val="FFFFFF"/>
                </a:highlight>
                <a:uLnTx/>
                <a:uFillTx/>
                <a:latin typeface="Consolas"/>
              </a:rPr>
              <a:t>Store </a:t>
            </a:r>
            <a:r>
              <a:rPr kumimoji="0" lang="de-DE" sz="1300" b="1" i="0" u="none" strike="noStrike" kern="0" cap="none" spc="0" normalizeH="0" baseline="0" noProof="0" dirty="0" err="1" smtClean="0">
                <a:ln>
                  <a:noFill/>
                </a:ln>
                <a:solidFill>
                  <a:srgbClr val="008000"/>
                </a:solidFill>
                <a:effectLst/>
                <a:highlight>
                  <a:srgbClr val="FFFFFF"/>
                </a:highlight>
                <a:uLnTx/>
                <a:uFillTx/>
                <a:latin typeface="Consolas"/>
              </a:rPr>
              <a:t>result</a:t>
            </a:r>
            <a:r>
              <a:rPr kumimoji="0" lang="de-DE" sz="1300" b="1"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300" b="1" i="0" u="none" strike="noStrike" kern="0" cap="none" spc="0" normalizeH="0" baseline="0" noProof="0" dirty="0" err="1" smtClean="0">
                <a:ln>
                  <a:noFill/>
                </a:ln>
                <a:solidFill>
                  <a:srgbClr val="008000"/>
                </a:solidFill>
                <a:effectLst/>
                <a:highlight>
                  <a:srgbClr val="FFFFFF"/>
                </a:highlight>
                <a:uLnTx/>
                <a:uFillTx/>
                <a:latin typeface="Consolas"/>
              </a:rPr>
              <a:t>within</a:t>
            </a:r>
            <a:r>
              <a:rPr kumimoji="0" lang="de-DE" sz="1300" b="1"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300" b="1" i="0" u="none" strike="noStrike" kern="0" cap="none" spc="0" normalizeH="0" baseline="0" noProof="0" dirty="0" err="1" smtClean="0">
                <a:ln>
                  <a:noFill/>
                </a:ln>
                <a:solidFill>
                  <a:srgbClr val="008000"/>
                </a:solidFill>
                <a:effectLst/>
                <a:highlight>
                  <a:srgbClr val="FFFFFF"/>
                </a:highlight>
                <a:uLnTx/>
                <a:uFillTx/>
                <a:latin typeface="Consolas"/>
              </a:rPr>
              <a:t>promise</a:t>
            </a:r>
            <a:endParaRPr kumimoji="0" lang="de-DE" sz="1300" b="1"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300" b="0" i="0" u="none" strike="noStrike" kern="0" cap="none" spc="0" normalizeH="0" baseline="0" noProof="0" dirty="0" err="1" smtClean="0">
                <a:ln>
                  <a:noFill/>
                </a:ln>
                <a:solidFill>
                  <a:srgbClr val="808080"/>
                </a:solidFill>
                <a:effectLst/>
                <a:highlight>
                  <a:srgbClr val="FFFFFF"/>
                </a:highlight>
                <a:uLnTx/>
                <a:uFillTx/>
                <a:latin typeface="Consolas"/>
              </a:rPr>
              <a:t>io_rPromise</a:t>
            </a:r>
            <a:r>
              <a:rPr kumimoji="0" lang="de-DE" sz="1300" b="0" i="0" u="none" strike="noStrike" kern="0" cap="none" spc="0" normalizeH="0" baseline="0" noProof="0" dirty="0" err="1" smtClean="0">
                <a:ln>
                  <a:noFill/>
                </a:ln>
                <a:solidFill>
                  <a:srgbClr val="000000"/>
                </a:solidFill>
                <a:effectLst/>
                <a:highlight>
                  <a:srgbClr val="FFFFFF"/>
                </a:highlight>
                <a:uLnTx/>
                <a:uFillTx/>
                <a:latin typeface="Consolas"/>
              </a:rPr>
              <a:t>.</a:t>
            </a:r>
            <a:r>
              <a:rPr kumimoji="0" lang="de-DE" sz="1300" b="1" i="0" u="none" strike="noStrike" kern="0" cap="none" spc="0" normalizeH="0" baseline="0" noProof="0" dirty="0" err="1" smtClean="0">
                <a:ln>
                  <a:noFill/>
                </a:ln>
                <a:solidFill>
                  <a:srgbClr val="000000"/>
                </a:solidFill>
                <a:effectLst/>
                <a:highlight>
                  <a:srgbClr val="FFFFFF"/>
                </a:highlight>
                <a:uLnTx/>
                <a:uFillTx/>
                <a:latin typeface="Consolas"/>
              </a:rPr>
              <a:t>set_value</a:t>
            </a: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3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300" b="0" i="0" u="none" strike="noStrike" kern="0" cap="none" spc="0" normalizeH="0" baseline="0" noProof="0" dirty="0" err="1" smtClean="0">
                <a:ln>
                  <a:noFill/>
                </a:ln>
                <a:solidFill>
                  <a:srgbClr val="000000"/>
                </a:solidFill>
                <a:effectLst/>
                <a:highlight>
                  <a:srgbClr val="FFFFFF"/>
                </a:highlight>
                <a:uLnTx/>
                <a:uFillTx/>
                <a:latin typeface="Consolas"/>
              </a:rPr>
              <a:t>move</a:t>
            </a: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300" b="0" i="0" u="none" strike="noStrike" kern="0" cap="none" spc="0" normalizeH="0" baseline="0" noProof="0" dirty="0" err="1" smtClean="0">
                <a:ln>
                  <a:noFill/>
                </a:ln>
                <a:solidFill>
                  <a:srgbClr val="000000"/>
                </a:solidFill>
                <a:effectLst/>
                <a:highlight>
                  <a:srgbClr val="FFFFFF"/>
                </a:highlight>
                <a:uLnTx/>
                <a:uFillTx/>
                <a:latin typeface="Consolas"/>
              </a:rPr>
              <a:t>result</a:t>
            </a: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300" b="0" i="0" u="none" strike="noStrike" kern="0" cap="none" spc="0" normalizeH="0" baseline="0" noProof="0" dirty="0" smtClean="0">
                <a:ln>
                  <a:noFill/>
                </a:ln>
                <a:solidFill>
                  <a:srgbClr val="0000FF"/>
                </a:solidFill>
                <a:effectLst/>
                <a:highlight>
                  <a:srgbClr val="FFFFFF"/>
                </a:highlight>
                <a:uLnTx/>
                <a:uFillTx/>
                <a:latin typeface="Consolas"/>
              </a:rPr>
              <a:t>catch</a:t>
            </a: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3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300" b="1" i="0" u="none" strike="noStrike" kern="0" cap="none" spc="0" normalizeH="0" baseline="0" noProof="0" dirty="0" smtClean="0">
                <a:ln>
                  <a:noFill/>
                </a:ln>
                <a:solidFill>
                  <a:srgbClr val="008000"/>
                </a:solidFill>
                <a:effectLst/>
                <a:highlight>
                  <a:srgbClr val="FFFFFF"/>
                </a:highlight>
                <a:uLnTx/>
                <a:uFillTx/>
                <a:latin typeface="Consolas"/>
              </a:rPr>
              <a:t>Store </a:t>
            </a:r>
            <a:r>
              <a:rPr kumimoji="0" lang="de-DE" sz="1300" b="1" i="0" u="none" strike="noStrike" kern="0" cap="none" spc="0" normalizeH="0" baseline="0" noProof="0" dirty="0" err="1" smtClean="0">
                <a:ln>
                  <a:noFill/>
                </a:ln>
                <a:solidFill>
                  <a:srgbClr val="008000"/>
                </a:solidFill>
                <a:effectLst/>
                <a:highlight>
                  <a:srgbClr val="FFFFFF"/>
                </a:highlight>
                <a:uLnTx/>
                <a:uFillTx/>
                <a:latin typeface="Consolas"/>
              </a:rPr>
              <a:t>exception</a:t>
            </a:r>
            <a:r>
              <a:rPr kumimoji="0" lang="de-DE" sz="1300" b="1"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300" b="1" i="0" u="none" strike="noStrike" kern="0" cap="none" spc="0" normalizeH="0" baseline="0" noProof="0" dirty="0" err="1" smtClean="0">
                <a:ln>
                  <a:noFill/>
                </a:ln>
                <a:solidFill>
                  <a:srgbClr val="008000"/>
                </a:solidFill>
                <a:effectLst/>
                <a:highlight>
                  <a:srgbClr val="FFFFFF"/>
                </a:highlight>
                <a:uLnTx/>
                <a:uFillTx/>
                <a:latin typeface="Consolas"/>
              </a:rPr>
              <a:t>within</a:t>
            </a:r>
            <a:r>
              <a:rPr kumimoji="0" lang="de-DE" sz="1300" b="1"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300" b="1" i="0" u="none" strike="noStrike" kern="0" cap="none" spc="0" normalizeH="0" baseline="0" noProof="0" dirty="0" err="1" smtClean="0">
                <a:ln>
                  <a:noFill/>
                </a:ln>
                <a:solidFill>
                  <a:srgbClr val="008000"/>
                </a:solidFill>
                <a:effectLst/>
                <a:highlight>
                  <a:srgbClr val="FFFFFF"/>
                </a:highlight>
                <a:uLnTx/>
                <a:uFillTx/>
                <a:latin typeface="Consolas"/>
              </a:rPr>
              <a:t>promise</a:t>
            </a:r>
            <a:r>
              <a:rPr kumimoji="0" lang="de-DE" sz="1300" b="1" i="0" u="none" strike="noStrike" kern="0" cap="none" spc="0" normalizeH="0" baseline="0" noProof="0" dirty="0" smtClean="0">
                <a:ln>
                  <a:noFill/>
                </a:ln>
                <a:solidFill>
                  <a:srgbClr val="008000"/>
                </a:solidFill>
                <a:effectLst/>
                <a:highlight>
                  <a:srgbClr val="FFFFFF"/>
                </a:highlight>
                <a:uLnTx/>
                <a:uFillTx/>
                <a:latin typeface="Consolas"/>
              </a:rPr>
              <a:t/>
            </a:r>
            <a:br>
              <a:rPr kumimoji="0" lang="de-DE" sz="1300" b="1" i="0" u="none" strike="noStrike" kern="0" cap="none" spc="0" normalizeH="0" baseline="0" noProof="0" dirty="0" smtClean="0">
                <a:ln>
                  <a:noFill/>
                </a:ln>
                <a:solidFill>
                  <a:srgbClr val="008000"/>
                </a:solidFill>
                <a:effectLst/>
                <a:highlight>
                  <a:srgbClr val="FFFFFF"/>
                </a:highlight>
                <a:uLnTx/>
                <a:uFillTx/>
                <a:latin typeface="Consolas"/>
              </a:rPr>
            </a:br>
            <a:r>
              <a:rPr kumimoji="0" lang="de-DE" sz="1300" b="1"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300" b="1"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300" b="0" i="0" u="none" strike="noStrike" kern="0" cap="none" spc="0" normalizeH="0" baseline="0" noProof="0" dirty="0" err="1" smtClean="0">
                <a:ln>
                  <a:noFill/>
                </a:ln>
                <a:solidFill>
                  <a:srgbClr val="808080"/>
                </a:solidFill>
                <a:effectLst/>
                <a:highlight>
                  <a:srgbClr val="FFFFFF"/>
                </a:highlight>
                <a:uLnTx/>
                <a:uFillTx/>
                <a:latin typeface="Consolas"/>
              </a:rPr>
              <a:t>io_rPromise</a:t>
            </a:r>
            <a:r>
              <a:rPr kumimoji="0" lang="de-DE" sz="1300" b="0" i="0" u="none" strike="noStrike" kern="0" cap="none" spc="0" normalizeH="0" baseline="0" noProof="0" dirty="0" err="1" smtClean="0">
                <a:ln>
                  <a:noFill/>
                </a:ln>
                <a:solidFill>
                  <a:srgbClr val="000000"/>
                </a:solidFill>
                <a:effectLst/>
                <a:highlight>
                  <a:srgbClr val="FFFFFF"/>
                </a:highlight>
                <a:uLnTx/>
                <a:uFillTx/>
                <a:latin typeface="Consolas"/>
              </a:rPr>
              <a:t>.</a:t>
            </a:r>
            <a:r>
              <a:rPr kumimoji="0" lang="de-DE" sz="1300" b="1" i="0" u="none" strike="noStrike" kern="0" cap="none" spc="0" normalizeH="0" baseline="0" noProof="0" dirty="0" err="1" smtClean="0">
                <a:ln>
                  <a:noFill/>
                </a:ln>
                <a:solidFill>
                  <a:srgbClr val="000000"/>
                </a:solidFill>
                <a:effectLst/>
                <a:highlight>
                  <a:srgbClr val="FFFFFF"/>
                </a:highlight>
                <a:uLnTx/>
                <a:uFillTx/>
                <a:latin typeface="Consolas"/>
              </a:rPr>
              <a:t>set_exception</a:t>
            </a: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3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300" b="0" i="0" u="none" strike="noStrike" kern="0" cap="none" spc="0" normalizeH="0" baseline="0" noProof="0" dirty="0" err="1" smtClean="0">
                <a:ln>
                  <a:noFill/>
                </a:ln>
                <a:solidFill>
                  <a:srgbClr val="000000"/>
                </a:solidFill>
                <a:effectLst/>
                <a:highlight>
                  <a:srgbClr val="FFFFFF"/>
                </a:highlight>
                <a:uLnTx/>
                <a:uFillTx/>
                <a:latin typeface="Consolas"/>
              </a:rPr>
              <a:t>current_exception</a:t>
            </a: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300" b="0" i="0" u="none" strike="noStrike" kern="0" cap="none" spc="0" normalizeH="0" baseline="0" noProof="0" dirty="0" smtClean="0">
                <a:ln>
                  <a:noFill/>
                </a:ln>
                <a:solidFill>
                  <a:srgbClr val="000000"/>
                </a:solidFill>
                <a:effectLst/>
                <a:highlight>
                  <a:srgbClr val="FFFFFF"/>
                </a:highlight>
                <a:uLnTx/>
                <a:uFillTx/>
                <a:latin typeface="Consolas"/>
              </a:rPr>
              <a:t>}</a:t>
            </a:r>
          </a:p>
        </p:txBody>
      </p:sp>
      <p:sp>
        <p:nvSpPr>
          <p:cNvPr id="8" name="Rechteck 7"/>
          <p:cNvSpPr/>
          <p:nvPr/>
        </p:nvSpPr>
        <p:spPr>
          <a:xfrm>
            <a:off x="6012160" y="3197375"/>
            <a:ext cx="2320920" cy="864096"/>
          </a:xfrm>
          <a:prstGeom prst="rect">
            <a:avLst/>
          </a:prstGeom>
          <a:solidFill>
            <a:srgbClr val="E12D2D">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rPr>
              <a:t>You can only store a value </a:t>
            </a:r>
            <a:r>
              <a:rPr kumimoji="0" lang="en-US" sz="1600" b="1"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rPr>
              <a:t>OR</a:t>
            </a:r>
            <a:r>
              <a:rPr kumimoji="0" lang="en-US" sz="1600" b="0"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rPr>
              <a:t> an exception</a:t>
            </a:r>
          </a:p>
        </p:txBody>
      </p:sp>
      <p:cxnSp>
        <p:nvCxnSpPr>
          <p:cNvPr id="9" name="Gerade Verbindung mit Pfeil 8"/>
          <p:cNvCxnSpPr/>
          <p:nvPr/>
        </p:nvCxnSpPr>
        <p:spPr>
          <a:xfrm flipH="1" flipV="1">
            <a:off x="4932040" y="3291830"/>
            <a:ext cx="792088" cy="132111"/>
          </a:xfrm>
          <a:prstGeom prst="straightConnector1">
            <a:avLst/>
          </a:prstGeom>
          <a:noFill/>
          <a:ln w="25400" cap="flat" cmpd="sng" algn="ctr">
            <a:solidFill>
              <a:srgbClr val="E12D2D">
                <a:shade val="95000"/>
                <a:satMod val="105000"/>
              </a:srgbClr>
            </a:solidFill>
            <a:prstDash val="solid"/>
            <a:tailEnd type="arrow"/>
          </a:ln>
          <a:effectLst/>
        </p:spPr>
      </p:cxnSp>
      <p:cxnSp>
        <p:nvCxnSpPr>
          <p:cNvPr id="10" name="Gerade Verbindung mit Pfeil 9"/>
          <p:cNvCxnSpPr/>
          <p:nvPr/>
        </p:nvCxnSpPr>
        <p:spPr>
          <a:xfrm flipH="1">
            <a:off x="4932040" y="3701431"/>
            <a:ext cx="792088" cy="360040"/>
          </a:xfrm>
          <a:prstGeom prst="straightConnector1">
            <a:avLst/>
          </a:prstGeom>
          <a:noFill/>
          <a:ln w="25400" cap="flat" cmpd="sng" algn="ctr">
            <a:solidFill>
              <a:srgbClr val="E12D2D">
                <a:shade val="95000"/>
                <a:satMod val="105000"/>
              </a:srgbClr>
            </a:solidFill>
            <a:prstDash val="solid"/>
            <a:tailEnd type="arrow"/>
          </a:ln>
          <a:effectLst/>
        </p:spPr>
      </p:cxnSp>
    </p:spTree>
    <p:extLst>
      <p:ext uri="{BB962C8B-B14F-4D97-AF65-F5344CB8AC3E}">
        <p14:creationId xmlns:p14="http://schemas.microsoft.com/office/powerpoint/2010/main" val="1204335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Accessing results with use of a future</a:t>
            </a:r>
            <a:endParaRPr lang="de-DE" dirty="0"/>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7092255" y="51470"/>
            <a:ext cx="1800225" cy="504056"/>
          </a:xfrm>
        </p:spPr>
        <p:txBody>
          <a:bodyPr>
            <a:normAutofit fontScale="92500"/>
          </a:bodyPr>
          <a:lstStyle/>
          <a:p>
            <a:r>
              <a:rPr lang="de-DE" dirty="0" err="1"/>
              <a:t>Running</a:t>
            </a:r>
            <a:r>
              <a:rPr lang="de-DE" dirty="0"/>
              <a:t> multiple </a:t>
            </a:r>
            <a:r>
              <a:rPr lang="de-DE" dirty="0" err="1"/>
              <a:t>threads</a:t>
            </a:r>
            <a:r>
              <a:rPr lang="de-DE" dirty="0"/>
              <a:t> – </a:t>
            </a:r>
            <a:r>
              <a:rPr lang="de-DE" dirty="0" err="1"/>
              <a:t>promise</a:t>
            </a:r>
            <a:r>
              <a:rPr lang="de-DE" dirty="0"/>
              <a:t> / </a:t>
            </a:r>
            <a:r>
              <a:rPr lang="de-DE" dirty="0" err="1"/>
              <a:t>future</a:t>
            </a:r>
            <a:endParaRPr lang="de-DE" dirty="0"/>
          </a:p>
        </p:txBody>
      </p:sp>
      <p:sp>
        <p:nvSpPr>
          <p:cNvPr id="7" name="Rechteck 6"/>
          <p:cNvSpPr/>
          <p:nvPr/>
        </p:nvSpPr>
        <p:spPr>
          <a:xfrm>
            <a:off x="251520" y="699542"/>
            <a:ext cx="8352928" cy="3970318"/>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typedef</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promise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&lt;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SomeResult</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&gt;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MyPromise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typedef</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future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&lt;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SomeResult</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&gt;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MyFuture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try</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Start thread and provide a promise</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MyPromise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myPromise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::thread t(DoSomething, </a:t>
            </a:r>
            <a:r>
              <a:rPr kumimoji="0" lang="en-US"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::ref(</a:t>
            </a:r>
            <a:r>
              <a:rPr kumimoji="0" lang="en-US" sz="1400" b="0" i="0" u="none" strike="noStrike" kern="0" cap="none" spc="0" normalizeH="0" baseline="0" noProof="0" dirty="0" err="1" smtClean="0">
                <a:ln>
                  <a:noFill/>
                </a:ln>
                <a:solidFill>
                  <a:srgbClr val="000000"/>
                </a:solidFill>
                <a:effectLst/>
                <a:highlight>
                  <a:srgbClr val="FFFFFF"/>
                </a:highlight>
                <a:uLnTx/>
                <a:uFillTx/>
                <a:latin typeface="Consolas"/>
              </a:rPr>
              <a:t>myPromise</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17);</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t.detach</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Get future to access results</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MyFuture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myFuture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1" i="0" u="none" strike="noStrike" kern="0" cap="none" spc="0" normalizeH="0" baseline="0" noProof="0" dirty="0" err="1" smtClean="0">
                <a:ln>
                  <a:noFill/>
                </a:ln>
                <a:solidFill>
                  <a:srgbClr val="000000"/>
                </a:solidFill>
                <a:effectLst/>
                <a:highlight>
                  <a:srgbClr val="FFFFFF"/>
                </a:highlight>
                <a:uLnTx/>
                <a:uFillTx/>
                <a:latin typeface="Consolas"/>
              </a:rPr>
              <a:t>myPromise.get_future</a:t>
            </a:r>
            <a:r>
              <a:rPr kumimoji="0" lang="de-DE" sz="1400" b="1"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Finally wait until thread has provided result</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1" i="0" u="none" strike="noStrike" kern="0" cap="none" spc="0" normalizeH="0" baseline="0" noProof="0" dirty="0" err="1" smtClean="0">
                <a:ln>
                  <a:noFill/>
                </a:ln>
                <a:solidFill>
                  <a:srgbClr val="000000"/>
                </a:solidFill>
                <a:effectLst/>
                <a:highlight>
                  <a:srgbClr val="FFFFFF"/>
                </a:highlight>
                <a:uLnTx/>
                <a:uFillTx/>
                <a:latin typeface="Consolas"/>
              </a:rPr>
              <a:t>SomeResult</a:t>
            </a:r>
            <a:r>
              <a:rPr kumimoji="0" lang="de-DE" sz="1400" b="1"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1" i="0" u="none" strike="noStrike" kern="0" cap="none" spc="0" normalizeH="0" baseline="0" noProof="0" dirty="0" err="1" smtClean="0">
                <a:ln>
                  <a:noFill/>
                </a:ln>
                <a:solidFill>
                  <a:srgbClr val="000000"/>
                </a:solidFill>
                <a:effectLst/>
                <a:highlight>
                  <a:srgbClr val="FFFFFF"/>
                </a:highlight>
                <a:uLnTx/>
                <a:uFillTx/>
                <a:latin typeface="Consolas"/>
              </a:rPr>
              <a:t>result</a:t>
            </a:r>
            <a:r>
              <a:rPr kumimoji="0" lang="de-DE" sz="1400" b="1"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400" b="1" i="0" u="none" strike="noStrike" kern="0" cap="none" spc="0" normalizeH="0" baseline="0" noProof="0" dirty="0" err="1" smtClean="0">
                <a:ln>
                  <a:noFill/>
                </a:ln>
                <a:solidFill>
                  <a:srgbClr val="000000"/>
                </a:solidFill>
                <a:effectLst/>
                <a:highlight>
                  <a:srgbClr val="FFFFFF"/>
                </a:highlight>
                <a:uLnTx/>
                <a:uFillTx/>
                <a:latin typeface="Consolas"/>
              </a:rPr>
              <a:t>myFuture.get</a:t>
            </a:r>
            <a:r>
              <a:rPr kumimoji="0" lang="de-DE" sz="1400" b="1"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smtClean="0">
                <a:ln>
                  <a:noFill/>
                </a:ln>
                <a:solidFill>
                  <a:srgbClr val="0000FF"/>
                </a:solidFill>
                <a:effectLst/>
                <a:highlight>
                  <a:srgbClr val="FFFFFF"/>
                </a:highlight>
                <a:uLnTx/>
                <a:uFillTx/>
                <a:latin typeface="Consolas"/>
              </a:rPr>
              <a:t>catch</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::exception </a:t>
            </a:r>
            <a:r>
              <a:rPr kumimoji="0" lang="en-US" sz="1400" b="0" i="0" u="none" strike="noStrike" kern="0" cap="none" spc="0" normalizeH="0" baseline="0" noProof="0" dirty="0" err="1" smtClean="0">
                <a:ln>
                  <a:noFill/>
                </a:ln>
                <a:solidFill>
                  <a:srgbClr val="0000FF"/>
                </a:solidFill>
                <a:effectLst/>
                <a:highlight>
                  <a:srgbClr val="FFFFFF"/>
                </a:highlight>
                <a:uLnTx/>
                <a:uFillTx/>
                <a:latin typeface="Consolas"/>
              </a:rPr>
              <a:t>const</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&amp; e)</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p:txBody>
      </p:sp>
      <p:sp>
        <p:nvSpPr>
          <p:cNvPr id="8" name="Rechteck 7"/>
          <p:cNvSpPr/>
          <p:nvPr/>
        </p:nvSpPr>
        <p:spPr>
          <a:xfrm>
            <a:off x="6012160" y="3295997"/>
            <a:ext cx="2448272" cy="1224136"/>
          </a:xfrm>
          <a:prstGeom prst="rect">
            <a:avLst/>
          </a:prstGeom>
          <a:solidFill>
            <a:srgbClr val="E12D2D">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rPr>
              <a:t>an exception stored within the promise may be </a:t>
            </a:r>
            <a:r>
              <a:rPr kumimoji="0" lang="en-US" sz="1600" b="0" i="0" u="none" strike="noStrike" kern="0" cap="none" spc="0" normalizeH="0" baseline="0" noProof="0" dirty="0" err="1" smtClean="0">
                <a:ln>
                  <a:noFill/>
                </a:ln>
                <a:solidFill>
                  <a:prstClr val="black"/>
                </a:solidFill>
                <a:effectLst/>
                <a:uLnTx/>
                <a:uFillTx/>
                <a:latin typeface="Arial"/>
                <a:ea typeface="+mn-ea"/>
                <a:cs typeface="Courier New" panose="02070309020205020404" pitchFamily="49" charset="0"/>
              </a:rPr>
              <a:t>rethrown</a:t>
            </a:r>
            <a:r>
              <a:rPr kumimoji="0" lang="en-US" sz="1600" b="0"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rPr>
              <a:t> here!</a:t>
            </a:r>
          </a:p>
        </p:txBody>
      </p:sp>
      <p:cxnSp>
        <p:nvCxnSpPr>
          <p:cNvPr id="9" name="Gerade Verbindung mit Pfeil 8"/>
          <p:cNvCxnSpPr/>
          <p:nvPr/>
        </p:nvCxnSpPr>
        <p:spPr>
          <a:xfrm flipH="1" flipV="1">
            <a:off x="4572000" y="3723878"/>
            <a:ext cx="1224136" cy="216024"/>
          </a:xfrm>
          <a:prstGeom prst="straightConnector1">
            <a:avLst/>
          </a:prstGeom>
          <a:noFill/>
          <a:ln w="25400" cap="flat" cmpd="sng" algn="ctr">
            <a:solidFill>
              <a:srgbClr val="E12D2D">
                <a:shade val="95000"/>
                <a:satMod val="105000"/>
              </a:srgbClr>
            </a:solidFill>
            <a:prstDash val="solid"/>
            <a:tailEnd type="arrow"/>
          </a:ln>
          <a:effectLst/>
        </p:spPr>
      </p:cxnSp>
    </p:spTree>
    <p:extLst>
      <p:ext uri="{BB962C8B-B14F-4D97-AF65-F5344CB8AC3E}">
        <p14:creationId xmlns:p14="http://schemas.microsoft.com/office/powerpoint/2010/main" val="484324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Behind the scenes: the shared state</a:t>
            </a:r>
            <a:endParaRPr lang="de-DE" dirty="0"/>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7092255" y="51470"/>
            <a:ext cx="1800225" cy="504056"/>
          </a:xfrm>
        </p:spPr>
        <p:txBody>
          <a:bodyPr>
            <a:normAutofit fontScale="92500"/>
          </a:bodyPr>
          <a:lstStyle/>
          <a:p>
            <a:r>
              <a:rPr lang="de-DE" dirty="0" err="1"/>
              <a:t>Running</a:t>
            </a:r>
            <a:r>
              <a:rPr lang="de-DE" dirty="0"/>
              <a:t> multiple </a:t>
            </a:r>
            <a:r>
              <a:rPr lang="de-DE" dirty="0" err="1"/>
              <a:t>threads</a:t>
            </a:r>
            <a:r>
              <a:rPr lang="de-DE" dirty="0"/>
              <a:t> – </a:t>
            </a:r>
            <a:r>
              <a:rPr lang="de-DE" dirty="0" err="1"/>
              <a:t>promise</a:t>
            </a:r>
            <a:r>
              <a:rPr lang="de-DE" dirty="0"/>
              <a:t> / </a:t>
            </a:r>
            <a:r>
              <a:rPr lang="de-DE" dirty="0" err="1"/>
              <a:t>future</a:t>
            </a:r>
            <a:endParaRPr lang="de-DE" dirty="0"/>
          </a:p>
          <a:p>
            <a:endParaRPr lang="de-DE" dirty="0"/>
          </a:p>
        </p:txBody>
      </p:sp>
      <p:pic>
        <p:nvPicPr>
          <p:cNvPr id="6" name="Grafi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3848" y="592857"/>
            <a:ext cx="5400600" cy="4237069"/>
          </a:xfrm>
          <a:prstGeom prst="rect">
            <a:avLst/>
          </a:prstGeom>
        </p:spPr>
      </p:pic>
      <p:sp>
        <p:nvSpPr>
          <p:cNvPr id="7" name="Textfeld 6"/>
          <p:cNvSpPr txBox="1"/>
          <p:nvPr/>
        </p:nvSpPr>
        <p:spPr>
          <a:xfrm>
            <a:off x="287524" y="3219822"/>
            <a:ext cx="4680520" cy="1323439"/>
          </a:xfrm>
          <a:prstGeom prst="rect">
            <a:avLst/>
          </a:prstGeom>
          <a:noFill/>
        </p:spPr>
        <p:txBody>
          <a:bodyPr wrap="square" rtlCol="0">
            <a:spAutoFit/>
          </a:bodyPr>
          <a:lstStyle/>
          <a:p>
            <a:r>
              <a:rPr lang="en-US" sz="1600" dirty="0" smtClean="0">
                <a:solidFill>
                  <a:prstClr val="black"/>
                </a:solidFill>
                <a:latin typeface="Arial"/>
              </a:rPr>
              <a:t>The result </a:t>
            </a:r>
            <a:r>
              <a:rPr lang="en-US" sz="1600" dirty="0">
                <a:solidFill>
                  <a:prstClr val="black"/>
                </a:solidFill>
                <a:latin typeface="Arial"/>
              </a:rPr>
              <a:t>or the exception is </a:t>
            </a:r>
            <a:r>
              <a:rPr lang="en-US" sz="1600" dirty="0" smtClean="0">
                <a:solidFill>
                  <a:prstClr val="black"/>
                </a:solidFill>
                <a:latin typeface="Arial"/>
              </a:rPr>
              <a:t>stored</a:t>
            </a:r>
            <a:br>
              <a:rPr lang="en-US" sz="1600" dirty="0" smtClean="0">
                <a:solidFill>
                  <a:prstClr val="black"/>
                </a:solidFill>
                <a:latin typeface="Arial"/>
              </a:rPr>
            </a:br>
            <a:r>
              <a:rPr lang="en-US" sz="1600" dirty="0" smtClean="0">
                <a:solidFill>
                  <a:prstClr val="black"/>
                </a:solidFill>
                <a:latin typeface="Arial"/>
              </a:rPr>
              <a:t>within </a:t>
            </a:r>
            <a:r>
              <a:rPr lang="en-US" sz="1600" dirty="0">
                <a:solidFill>
                  <a:prstClr val="black"/>
                </a:solidFill>
                <a:latin typeface="Arial"/>
              </a:rPr>
              <a:t>the shared </a:t>
            </a:r>
            <a:r>
              <a:rPr lang="en-US" sz="1600" dirty="0" smtClean="0">
                <a:solidFill>
                  <a:prstClr val="black"/>
                </a:solidFill>
                <a:latin typeface="Arial"/>
              </a:rPr>
              <a:t>state</a:t>
            </a:r>
          </a:p>
          <a:p>
            <a:r>
              <a:rPr lang="en-US" sz="1600" dirty="0" smtClean="0">
                <a:solidFill>
                  <a:prstClr val="black"/>
                </a:solidFill>
                <a:latin typeface="Arial"/>
                <a:sym typeface="Wingdings" panose="05000000000000000000" pitchFamily="2" charset="2"/>
              </a:rPr>
              <a:t> </a:t>
            </a:r>
            <a:r>
              <a:rPr lang="en-US" sz="1600" dirty="0" smtClean="0">
                <a:solidFill>
                  <a:prstClr val="black"/>
                </a:solidFill>
                <a:latin typeface="Arial"/>
              </a:rPr>
              <a:t>it </a:t>
            </a:r>
            <a:r>
              <a:rPr lang="en-US" sz="1600" dirty="0">
                <a:solidFill>
                  <a:prstClr val="black"/>
                </a:solidFill>
                <a:latin typeface="Arial"/>
              </a:rPr>
              <a:t>becomes </a:t>
            </a:r>
            <a:r>
              <a:rPr lang="en-US" sz="1600" b="1" dirty="0" smtClean="0">
                <a:solidFill>
                  <a:prstClr val="black"/>
                </a:solidFill>
                <a:latin typeface="Arial"/>
              </a:rPr>
              <a:t>ready</a:t>
            </a:r>
          </a:p>
          <a:p>
            <a:r>
              <a:rPr lang="en-US" sz="1600" b="1" dirty="0" smtClean="0">
                <a:solidFill>
                  <a:prstClr val="black"/>
                </a:solidFill>
                <a:latin typeface="Arial"/>
                <a:sym typeface="Wingdings" panose="05000000000000000000" pitchFamily="2" charset="2"/>
              </a:rPr>
              <a:t> </a:t>
            </a:r>
            <a:r>
              <a:rPr lang="de-DE" sz="1600" dirty="0" err="1" smtClean="0">
                <a:solidFill>
                  <a:prstClr val="black"/>
                </a:solidFill>
                <a:latin typeface="Arial"/>
              </a:rPr>
              <a:t>myFuture.get</a:t>
            </a:r>
            <a:r>
              <a:rPr lang="de-DE" sz="1600" dirty="0">
                <a:solidFill>
                  <a:prstClr val="black"/>
                </a:solidFill>
                <a:latin typeface="Arial"/>
              </a:rPr>
              <a:t>() will </a:t>
            </a:r>
            <a:r>
              <a:rPr lang="de-DE" sz="1600" dirty="0" err="1">
                <a:solidFill>
                  <a:prstClr val="black"/>
                </a:solidFill>
                <a:latin typeface="Arial"/>
              </a:rPr>
              <a:t>return</a:t>
            </a:r>
            <a:endParaRPr lang="en-US" sz="1600" b="1" dirty="0" smtClean="0">
              <a:solidFill>
                <a:prstClr val="black"/>
              </a:solidFill>
              <a:latin typeface="Arial"/>
            </a:endParaRPr>
          </a:p>
          <a:p>
            <a:pPr marL="285750" indent="-285750">
              <a:buFont typeface="Arial" panose="020B0604020202020204" pitchFamily="34" charset="0"/>
              <a:buChar char="•"/>
            </a:pPr>
            <a:endParaRPr lang="de-DE" sz="1600" dirty="0">
              <a:solidFill>
                <a:prstClr val="black"/>
              </a:solidFill>
              <a:latin typeface="Arial"/>
            </a:endParaRPr>
          </a:p>
        </p:txBody>
      </p:sp>
      <p:cxnSp>
        <p:nvCxnSpPr>
          <p:cNvPr id="8" name="Gerade Verbindung mit Pfeil 7"/>
          <p:cNvCxnSpPr/>
          <p:nvPr/>
        </p:nvCxnSpPr>
        <p:spPr>
          <a:xfrm flipV="1">
            <a:off x="2627784" y="2710207"/>
            <a:ext cx="432048" cy="360040"/>
          </a:xfrm>
          <a:prstGeom prst="straightConnector1">
            <a:avLst/>
          </a:prstGeom>
          <a:noFill/>
          <a:ln w="25400" cap="flat" cmpd="sng" algn="ctr">
            <a:solidFill>
              <a:srgbClr val="E12D2D">
                <a:shade val="95000"/>
                <a:satMod val="105000"/>
              </a:srgbClr>
            </a:solidFill>
            <a:prstDash val="solid"/>
            <a:tailEnd type="arrow"/>
          </a:ln>
          <a:effectLst/>
        </p:spPr>
      </p:cxnSp>
    </p:spTree>
    <p:extLst>
      <p:ext uri="{BB962C8B-B14F-4D97-AF65-F5344CB8AC3E}">
        <p14:creationId xmlns:p14="http://schemas.microsoft.com/office/powerpoint/2010/main" val="16889929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Simplest</a:t>
            </a:r>
            <a:r>
              <a:rPr lang="de-DE" dirty="0"/>
              <a:t> </a:t>
            </a:r>
            <a:r>
              <a:rPr lang="de-DE" dirty="0" err="1"/>
              <a:t>way</a:t>
            </a:r>
            <a:r>
              <a:rPr lang="de-DE" dirty="0"/>
              <a:t> </a:t>
            </a:r>
            <a:r>
              <a:rPr lang="de-DE" dirty="0" err="1"/>
              <a:t>of</a:t>
            </a:r>
            <a:r>
              <a:rPr lang="de-DE" dirty="0"/>
              <a:t> </a:t>
            </a:r>
            <a:r>
              <a:rPr lang="de-DE" dirty="0" err="1"/>
              <a:t>asynchronous</a:t>
            </a:r>
            <a:r>
              <a:rPr lang="de-DE" dirty="0"/>
              <a:t> </a:t>
            </a:r>
            <a:r>
              <a:rPr lang="de-DE" dirty="0" err="1"/>
              <a:t>execution</a:t>
            </a:r>
            <a:r>
              <a:rPr lang="de-DE" dirty="0"/>
              <a:t>: </a:t>
            </a:r>
            <a:r>
              <a:rPr lang="de-DE" dirty="0" err="1"/>
              <a:t>async</a:t>
            </a:r>
            <a:endParaRPr lang="de-DE" dirty="0"/>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7092255" y="51470"/>
            <a:ext cx="1800225" cy="504056"/>
          </a:xfrm>
        </p:spPr>
        <p:txBody>
          <a:bodyPr>
            <a:normAutofit fontScale="92500"/>
          </a:bodyPr>
          <a:lstStyle/>
          <a:p>
            <a:r>
              <a:rPr lang="de-DE" dirty="0" err="1"/>
              <a:t>Running</a:t>
            </a:r>
            <a:r>
              <a:rPr lang="de-DE" dirty="0"/>
              <a:t> multiple </a:t>
            </a:r>
            <a:r>
              <a:rPr lang="de-DE" dirty="0" err="1" smtClean="0"/>
              <a:t>threads</a:t>
            </a:r>
            <a:r>
              <a:rPr lang="de-DE" dirty="0" smtClean="0"/>
              <a:t/>
            </a:r>
            <a:br>
              <a:rPr lang="de-DE" dirty="0" smtClean="0"/>
            </a:br>
            <a:r>
              <a:rPr lang="de-DE" dirty="0" smtClean="0"/>
              <a:t> </a:t>
            </a:r>
            <a:r>
              <a:rPr lang="de-DE" dirty="0"/>
              <a:t>– </a:t>
            </a:r>
            <a:r>
              <a:rPr lang="de-DE" dirty="0" err="1"/>
              <a:t>async</a:t>
            </a:r>
            <a:endParaRPr lang="de-DE" dirty="0"/>
          </a:p>
          <a:p>
            <a:endParaRPr lang="de-DE" dirty="0"/>
          </a:p>
        </p:txBody>
      </p:sp>
      <p:sp>
        <p:nvSpPr>
          <p:cNvPr id="6" name="Textplatzhalter 5"/>
          <p:cNvSpPr txBox="1">
            <a:spLocks/>
          </p:cNvSpPr>
          <p:nvPr/>
        </p:nvSpPr>
        <p:spPr>
          <a:xfrm>
            <a:off x="251520" y="627534"/>
            <a:ext cx="8503672" cy="504056"/>
          </a:xfrm>
          <a:prstGeom prst="rect">
            <a:avLst/>
          </a:prstGeom>
        </p:spPr>
        <p:txBody>
          <a:bodyPr vert="horz" lIns="0" tIns="0" rIns="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spcBef>
                <a:spcPct val="20000"/>
              </a:spcBef>
              <a:spcAft>
                <a:spcPts val="800"/>
              </a:spcAft>
            </a:pPr>
            <a:r>
              <a:rPr lang="en-US" sz="1600" dirty="0" err="1" smtClean="0">
                <a:solidFill>
                  <a:srgbClr val="000000"/>
                </a:solidFill>
                <a:latin typeface="Roboto"/>
              </a:rPr>
              <a:t>std</a:t>
            </a:r>
            <a:r>
              <a:rPr lang="en-US" sz="1600" dirty="0" smtClean="0">
                <a:solidFill>
                  <a:srgbClr val="000000"/>
                </a:solidFill>
                <a:latin typeface="Roboto"/>
              </a:rPr>
              <a:t>::</a:t>
            </a:r>
            <a:r>
              <a:rPr lang="en-US" sz="1600" dirty="0" err="1" smtClean="0">
                <a:solidFill>
                  <a:srgbClr val="000000"/>
                </a:solidFill>
                <a:latin typeface="Roboto"/>
              </a:rPr>
              <a:t>async</a:t>
            </a:r>
            <a:r>
              <a:rPr lang="en-US" sz="1600" dirty="0" smtClean="0">
                <a:solidFill>
                  <a:srgbClr val="000000"/>
                </a:solidFill>
                <a:latin typeface="Roboto"/>
              </a:rPr>
              <a:t> executes </a:t>
            </a:r>
            <a:r>
              <a:rPr lang="en-US" sz="1600" b="0" dirty="0" smtClean="0">
                <a:solidFill>
                  <a:srgbClr val="000000"/>
                </a:solidFill>
                <a:latin typeface="Roboto"/>
              </a:rPr>
              <a:t>some piece of code in the background, </a:t>
            </a:r>
            <a:r>
              <a:rPr lang="en-US" sz="1600" dirty="0" smtClean="0">
                <a:solidFill>
                  <a:srgbClr val="000000"/>
                </a:solidFill>
                <a:latin typeface="Roboto"/>
              </a:rPr>
              <a:t>possibly within a separate thread</a:t>
            </a:r>
            <a:r>
              <a:rPr lang="en-US" sz="1600" b="0" dirty="0" smtClean="0">
                <a:solidFill>
                  <a:srgbClr val="000000"/>
                </a:solidFill>
                <a:latin typeface="Roboto"/>
              </a:rPr>
              <a:t>. Access to results (and waiting for thread execution) is possible via </a:t>
            </a:r>
            <a:r>
              <a:rPr lang="en-US" sz="1600" b="0" dirty="0" err="1" smtClean="0">
                <a:solidFill>
                  <a:srgbClr val="000000"/>
                </a:solidFill>
                <a:latin typeface="Roboto"/>
              </a:rPr>
              <a:t>std</a:t>
            </a:r>
            <a:r>
              <a:rPr lang="en-US" sz="1600" b="0" dirty="0" smtClean="0">
                <a:solidFill>
                  <a:srgbClr val="000000"/>
                </a:solidFill>
                <a:latin typeface="Roboto"/>
              </a:rPr>
              <a:t>::future:</a:t>
            </a:r>
            <a:endParaRPr lang="en-US" sz="1600" b="0" dirty="0" smtClean="0">
              <a:solidFill>
                <a:srgbClr val="000000"/>
              </a:solidFill>
              <a:latin typeface="Roboto"/>
            </a:endParaRPr>
          </a:p>
        </p:txBody>
      </p:sp>
      <p:sp>
        <p:nvSpPr>
          <p:cNvPr id="7" name="Rechteck 6"/>
          <p:cNvSpPr/>
          <p:nvPr/>
        </p:nvSpPr>
        <p:spPr>
          <a:xfrm>
            <a:off x="258246" y="1203598"/>
            <a:ext cx="8406643" cy="2631490"/>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500" b="0" i="0" u="none" strike="noStrike" kern="0" cap="none" spc="0" normalizeH="0" baseline="0" noProof="0" dirty="0" smtClean="0">
                <a:ln>
                  <a:noFill/>
                </a:ln>
                <a:solidFill>
                  <a:srgbClr val="808080"/>
                </a:solidFill>
                <a:effectLst/>
                <a:highlight>
                  <a:srgbClr val="FFFFFF"/>
                </a:highlight>
                <a:uLnTx/>
                <a:uFillTx/>
                <a:latin typeface="Consolas"/>
              </a:rPr>
              <a:t>#</a:t>
            </a:r>
            <a:r>
              <a:rPr kumimoji="0" lang="de-DE" sz="1500" b="0" i="0" u="none" strike="noStrike" kern="0" cap="none" spc="0" normalizeH="0" baseline="0" noProof="0" dirty="0" err="1" smtClean="0">
                <a:ln>
                  <a:noFill/>
                </a:ln>
                <a:solidFill>
                  <a:srgbClr val="808080"/>
                </a:solidFill>
                <a:effectLst/>
                <a:highlight>
                  <a:srgbClr val="FFFFFF"/>
                </a:highlight>
                <a:uLnTx/>
                <a:uFillTx/>
                <a:latin typeface="Consolas"/>
              </a:rPr>
              <a:t>include</a:t>
            </a:r>
            <a:r>
              <a:rPr kumimoji="0" lang="de-DE" sz="1500" b="0" i="0" u="none" strike="noStrike" kern="0" cap="none" spc="0" normalizeH="0" baseline="0" noProof="0" dirty="0" smtClean="0">
                <a:ln>
                  <a:noFill/>
                </a:ln>
                <a:solidFill>
                  <a:srgbClr val="A31515"/>
                </a:solidFill>
                <a:effectLst/>
                <a:highlight>
                  <a:srgbClr val="FFFFFF"/>
                </a:highlight>
                <a:uLnTx/>
                <a:uFillTx/>
                <a:latin typeface="Consolas"/>
              </a:rPr>
              <a:t>&lt;</a:t>
            </a:r>
            <a:r>
              <a:rPr kumimoji="0" lang="de-DE" sz="1500" b="0" i="0" u="none" strike="noStrike" kern="0" cap="none" spc="0" normalizeH="0" baseline="0" noProof="0" dirty="0" err="1" smtClean="0">
                <a:ln>
                  <a:noFill/>
                </a:ln>
                <a:solidFill>
                  <a:srgbClr val="A31515"/>
                </a:solidFill>
                <a:effectLst/>
                <a:highlight>
                  <a:srgbClr val="FFFFFF"/>
                </a:highlight>
                <a:uLnTx/>
                <a:uFillTx/>
                <a:latin typeface="Consolas"/>
              </a:rPr>
              <a:t>future</a:t>
            </a:r>
            <a:r>
              <a:rPr kumimoji="0" lang="de-DE" sz="1500" b="0" i="0" u="none" strike="noStrike" kern="0" cap="none" spc="0" normalizeH="0" baseline="0" noProof="0" dirty="0" smtClean="0">
                <a:ln>
                  <a:noFill/>
                </a:ln>
                <a:solidFill>
                  <a:srgbClr val="A31515"/>
                </a:solidFill>
                <a:effectLst/>
                <a:highlight>
                  <a:srgbClr val="FFFFFF"/>
                </a:highlight>
                <a:uLnTx/>
                <a:uFillTx/>
                <a:latin typeface="Consolas"/>
              </a:rPr>
              <a:t>&gt;</a:t>
            </a:r>
            <a:endParaRPr kumimoji="0" lang="de-DE" sz="15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500" b="0" i="0" u="none" strike="noStrike" kern="0" cap="none" spc="0" normalizeH="0" baseline="0" noProof="0" dirty="0" smtClean="0">
                <a:ln>
                  <a:noFill/>
                </a:ln>
                <a:solidFill>
                  <a:srgbClr val="008000"/>
                </a:solidFill>
                <a:effectLst/>
                <a:highlight>
                  <a:srgbClr val="FFFFFF"/>
                </a:highlight>
                <a:uLnTx/>
                <a:uFillTx/>
                <a:latin typeface="Consolas"/>
              </a:rPr>
              <a:t>// Start 2 calculations in parallel</a:t>
            </a:r>
            <a:endParaRPr kumimoji="0" lang="en-US" sz="15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5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en-US" sz="1500" b="0" i="0" u="none" strike="noStrike" kern="0" cap="none" spc="0" normalizeH="0" baseline="0" noProof="0" dirty="0" smtClean="0">
                <a:ln>
                  <a:noFill/>
                </a:ln>
                <a:solidFill>
                  <a:srgbClr val="000000"/>
                </a:solidFill>
                <a:effectLst/>
                <a:highlight>
                  <a:srgbClr val="FFFFFF"/>
                </a:highlight>
                <a:uLnTx/>
                <a:uFillTx/>
                <a:latin typeface="Consolas"/>
              </a:rPr>
              <a:t>::future&lt;</a:t>
            </a:r>
            <a:r>
              <a:rPr kumimoji="0" lang="en-US" sz="1500" b="0" i="0" u="none" strike="noStrike" kern="0" cap="none" spc="0" normalizeH="0" baseline="0" noProof="0" dirty="0" err="1" smtClean="0">
                <a:ln>
                  <a:noFill/>
                </a:ln>
                <a:solidFill>
                  <a:srgbClr val="000000"/>
                </a:solidFill>
                <a:effectLst/>
                <a:highlight>
                  <a:srgbClr val="FFFFFF"/>
                </a:highlight>
                <a:uLnTx/>
                <a:uFillTx/>
                <a:latin typeface="Consolas"/>
              </a:rPr>
              <a:t>SomeResult</a:t>
            </a:r>
            <a:r>
              <a:rPr kumimoji="0" lang="en-US" sz="1500" b="0" i="0" u="none" strike="noStrike" kern="0" cap="none" spc="0" normalizeH="0" baseline="0" noProof="0" dirty="0" smtClean="0">
                <a:ln>
                  <a:noFill/>
                </a:ln>
                <a:solidFill>
                  <a:srgbClr val="000000"/>
                </a:solidFill>
                <a:effectLst/>
                <a:highlight>
                  <a:srgbClr val="FFFFFF"/>
                </a:highlight>
                <a:uLnTx/>
                <a:uFillTx/>
                <a:latin typeface="Consolas"/>
              </a:rPr>
              <a:t>&gt; calc1 = </a:t>
            </a:r>
            <a:r>
              <a:rPr kumimoji="0" lang="en-US" sz="15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en-US" sz="15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en-US" sz="1500" b="1" i="0" u="none" strike="noStrike" kern="0" cap="none" spc="0" normalizeH="0" baseline="0" noProof="0" dirty="0" err="1" smtClean="0">
                <a:ln>
                  <a:noFill/>
                </a:ln>
                <a:solidFill>
                  <a:srgbClr val="000000"/>
                </a:solidFill>
                <a:effectLst/>
                <a:highlight>
                  <a:srgbClr val="FFFFFF"/>
                </a:highlight>
                <a:uLnTx/>
                <a:uFillTx/>
                <a:latin typeface="Consolas"/>
              </a:rPr>
              <a:t>async</a:t>
            </a:r>
            <a:r>
              <a:rPr kumimoji="0" lang="en-US" sz="1500" b="0" i="0" u="none" strike="noStrike" kern="0" cap="none" spc="0" normalizeH="0" baseline="0" noProof="0" dirty="0" smtClean="0">
                <a:ln>
                  <a:noFill/>
                </a:ln>
                <a:solidFill>
                  <a:srgbClr val="000000"/>
                </a:solidFill>
                <a:effectLst/>
                <a:highlight>
                  <a:srgbClr val="FFFFFF"/>
                </a:highlight>
                <a:uLnTx/>
                <a:uFillTx/>
                <a:latin typeface="Consolas"/>
              </a:rPr>
              <a:t>(&amp;</a:t>
            </a:r>
            <a:r>
              <a:rPr kumimoji="0" lang="en-US" sz="1500" b="0" i="0" u="none" strike="noStrike" kern="0" cap="none" spc="0" normalizeH="0" baseline="0" noProof="0" dirty="0" err="1" smtClean="0">
                <a:ln>
                  <a:noFill/>
                </a:ln>
                <a:solidFill>
                  <a:srgbClr val="000000"/>
                </a:solidFill>
                <a:effectLst/>
                <a:highlight>
                  <a:srgbClr val="FFFFFF"/>
                </a:highlight>
                <a:uLnTx/>
                <a:uFillTx/>
                <a:latin typeface="Consolas"/>
              </a:rPr>
              <a:t>CalculateSomething</a:t>
            </a:r>
            <a:r>
              <a:rPr kumimoji="0" lang="en-US" sz="1500" b="0" i="0" u="none" strike="noStrike" kern="0" cap="none" spc="0" normalizeH="0" baseline="0" noProof="0" dirty="0" smtClean="0">
                <a:ln>
                  <a:noFill/>
                </a:ln>
                <a:solidFill>
                  <a:srgbClr val="000000"/>
                </a:solidFill>
                <a:effectLst/>
                <a:highlight>
                  <a:srgbClr val="FFFFFF"/>
                </a:highlight>
                <a:uLnTx/>
                <a:uFillTx/>
                <a:latin typeface="Consolas"/>
              </a:rPr>
              <a:t>, 17);</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5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en-US" sz="1500" b="0" i="0" u="none" strike="noStrike" kern="0" cap="none" spc="0" normalizeH="0" baseline="0" noProof="0" dirty="0" smtClean="0">
                <a:ln>
                  <a:noFill/>
                </a:ln>
                <a:solidFill>
                  <a:srgbClr val="000000"/>
                </a:solidFill>
                <a:effectLst/>
                <a:highlight>
                  <a:srgbClr val="FFFFFF"/>
                </a:highlight>
                <a:uLnTx/>
                <a:uFillTx/>
                <a:latin typeface="Consolas"/>
              </a:rPr>
              <a:t>::future&lt;</a:t>
            </a:r>
            <a:r>
              <a:rPr kumimoji="0" lang="en-US" sz="1500" b="0" i="0" u="none" strike="noStrike" kern="0" cap="none" spc="0" normalizeH="0" baseline="0" noProof="0" dirty="0" err="1" smtClean="0">
                <a:ln>
                  <a:noFill/>
                </a:ln>
                <a:solidFill>
                  <a:srgbClr val="000000"/>
                </a:solidFill>
                <a:effectLst/>
                <a:highlight>
                  <a:srgbClr val="FFFFFF"/>
                </a:highlight>
                <a:uLnTx/>
                <a:uFillTx/>
                <a:latin typeface="Consolas"/>
              </a:rPr>
              <a:t>SomeResult</a:t>
            </a:r>
            <a:r>
              <a:rPr kumimoji="0" lang="en-US" sz="1500" b="0" i="0" u="none" strike="noStrike" kern="0" cap="none" spc="0" normalizeH="0" baseline="0" noProof="0" dirty="0" smtClean="0">
                <a:ln>
                  <a:noFill/>
                </a:ln>
                <a:solidFill>
                  <a:srgbClr val="000000"/>
                </a:solidFill>
                <a:effectLst/>
                <a:highlight>
                  <a:srgbClr val="FFFFFF"/>
                </a:highlight>
                <a:uLnTx/>
                <a:uFillTx/>
                <a:latin typeface="Consolas"/>
              </a:rPr>
              <a:t>&gt; calc2 = </a:t>
            </a:r>
            <a:r>
              <a:rPr kumimoji="0" lang="en-US" sz="15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en-US" sz="15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en-US" sz="1500" b="1" i="0" u="none" strike="noStrike" kern="0" cap="none" spc="0" normalizeH="0" baseline="0" noProof="0" dirty="0" err="1" smtClean="0">
                <a:ln>
                  <a:noFill/>
                </a:ln>
                <a:solidFill>
                  <a:srgbClr val="000000"/>
                </a:solidFill>
                <a:effectLst/>
                <a:highlight>
                  <a:srgbClr val="FFFFFF"/>
                </a:highlight>
                <a:uLnTx/>
                <a:uFillTx/>
                <a:latin typeface="Consolas"/>
              </a:rPr>
              <a:t>async</a:t>
            </a:r>
            <a:r>
              <a:rPr kumimoji="0" lang="en-US" sz="1500" b="0" i="0" u="none" strike="noStrike" kern="0" cap="none" spc="0" normalizeH="0" baseline="0" noProof="0" dirty="0" smtClean="0">
                <a:ln>
                  <a:noFill/>
                </a:ln>
                <a:solidFill>
                  <a:srgbClr val="000000"/>
                </a:solidFill>
                <a:effectLst/>
                <a:highlight>
                  <a:srgbClr val="FFFFFF"/>
                </a:highlight>
                <a:uLnTx/>
                <a:uFillTx/>
                <a:latin typeface="Consolas"/>
              </a:rPr>
              <a:t>(&amp;</a:t>
            </a:r>
            <a:r>
              <a:rPr kumimoji="0" lang="en-US" sz="1500" b="0" i="0" u="none" strike="noStrike" kern="0" cap="none" spc="0" normalizeH="0" baseline="0" noProof="0" dirty="0" err="1" smtClean="0">
                <a:ln>
                  <a:noFill/>
                </a:ln>
                <a:solidFill>
                  <a:srgbClr val="000000"/>
                </a:solidFill>
                <a:effectLst/>
                <a:highlight>
                  <a:srgbClr val="FFFFFF"/>
                </a:highlight>
                <a:uLnTx/>
                <a:uFillTx/>
                <a:latin typeface="Consolas"/>
              </a:rPr>
              <a:t>CalculateSomething</a:t>
            </a:r>
            <a:r>
              <a:rPr kumimoji="0" lang="en-US" sz="1500" b="0" i="0" u="none" strike="noStrike" kern="0" cap="none" spc="0" normalizeH="0" baseline="0" noProof="0" dirty="0" smtClean="0">
                <a:ln>
                  <a:noFill/>
                </a:ln>
                <a:solidFill>
                  <a:srgbClr val="000000"/>
                </a:solidFill>
                <a:effectLst/>
                <a:highlight>
                  <a:srgbClr val="FFFFFF"/>
                </a:highlight>
                <a:uLnTx/>
                <a:uFillTx/>
                <a:latin typeface="Consolas"/>
              </a:rPr>
              <a:t>, 42);</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500" b="0" i="0" u="none" strike="noStrike" kern="0" cap="none" spc="0" normalizeH="0" baseline="0" noProof="0" dirty="0" smtClean="0">
                <a:ln>
                  <a:noFill/>
                </a:ln>
                <a:solidFill>
                  <a:srgbClr val="008000"/>
                </a:solidFill>
                <a:effectLst/>
                <a:highlight>
                  <a:srgbClr val="FFFFFF"/>
                </a:highlight>
                <a:uLnTx/>
                <a:uFillTx/>
                <a:latin typeface="Consolas"/>
              </a:rPr>
              <a:t>// Do </a:t>
            </a:r>
            <a:r>
              <a:rPr kumimoji="0" lang="de-DE" sz="1500" b="0" i="0" u="none" strike="noStrike" kern="0" cap="none" spc="0" normalizeH="0" baseline="0" noProof="0" dirty="0" err="1" smtClean="0">
                <a:ln>
                  <a:noFill/>
                </a:ln>
                <a:solidFill>
                  <a:srgbClr val="008000"/>
                </a:solidFill>
                <a:effectLst/>
                <a:highlight>
                  <a:srgbClr val="FFFFFF"/>
                </a:highlight>
                <a:uLnTx/>
                <a:uFillTx/>
                <a:latin typeface="Consolas"/>
              </a:rPr>
              <a:t>something</a:t>
            </a:r>
            <a:r>
              <a:rPr kumimoji="0" lang="de-DE" sz="15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500" b="0" i="0" u="none" strike="noStrike" kern="0" cap="none" spc="0" normalizeH="0" baseline="0" noProof="0" dirty="0" err="1" smtClean="0">
                <a:ln>
                  <a:noFill/>
                </a:ln>
                <a:solidFill>
                  <a:srgbClr val="008000"/>
                </a:solidFill>
                <a:effectLst/>
                <a:highlight>
                  <a:srgbClr val="FFFFFF"/>
                </a:highlight>
                <a:uLnTx/>
                <a:uFillTx/>
                <a:latin typeface="Consolas"/>
              </a:rPr>
              <a:t>else</a:t>
            </a:r>
            <a:endParaRPr kumimoji="0" lang="de-DE" sz="15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5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500" b="0" i="0" u="none" strike="noStrike" kern="0" cap="none" spc="0" normalizeH="0" baseline="0" noProof="0" dirty="0" err="1" smtClean="0">
                <a:ln>
                  <a:noFill/>
                </a:ln>
                <a:solidFill>
                  <a:srgbClr val="008000"/>
                </a:solidFill>
                <a:effectLst/>
                <a:highlight>
                  <a:srgbClr val="FFFFFF"/>
                </a:highlight>
                <a:uLnTx/>
                <a:uFillTx/>
                <a:latin typeface="Consolas"/>
              </a:rPr>
              <a:t>Wait</a:t>
            </a:r>
            <a:r>
              <a:rPr kumimoji="0" lang="de-DE" sz="15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500" b="0" i="0" u="none" strike="noStrike" kern="0" cap="none" spc="0" normalizeH="0" baseline="0" noProof="0" dirty="0" err="1" smtClean="0">
                <a:ln>
                  <a:noFill/>
                </a:ln>
                <a:solidFill>
                  <a:srgbClr val="008000"/>
                </a:solidFill>
                <a:effectLst/>
                <a:highlight>
                  <a:srgbClr val="FFFFFF"/>
                </a:highlight>
                <a:uLnTx/>
                <a:uFillTx/>
                <a:latin typeface="Consolas"/>
              </a:rPr>
              <a:t>for</a:t>
            </a:r>
            <a:r>
              <a:rPr kumimoji="0" lang="de-DE" sz="15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500" b="0" i="0" u="none" strike="noStrike" kern="0" cap="none" spc="0" normalizeH="0" baseline="0" noProof="0" dirty="0" err="1" smtClean="0">
                <a:ln>
                  <a:noFill/>
                </a:ln>
                <a:solidFill>
                  <a:srgbClr val="008000"/>
                </a:solidFill>
                <a:effectLst/>
                <a:highlight>
                  <a:srgbClr val="FFFFFF"/>
                </a:highlight>
                <a:uLnTx/>
                <a:uFillTx/>
                <a:latin typeface="Consolas"/>
              </a:rPr>
              <a:t>the</a:t>
            </a:r>
            <a:r>
              <a:rPr kumimoji="0" lang="de-DE" sz="15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500" b="0" i="0" u="none" strike="noStrike" kern="0" cap="none" spc="0" normalizeH="0" baseline="0" noProof="0" dirty="0" err="1" smtClean="0">
                <a:ln>
                  <a:noFill/>
                </a:ln>
                <a:solidFill>
                  <a:srgbClr val="008000"/>
                </a:solidFill>
                <a:effectLst/>
                <a:highlight>
                  <a:srgbClr val="FFFFFF"/>
                </a:highlight>
                <a:uLnTx/>
                <a:uFillTx/>
                <a:latin typeface="Consolas"/>
              </a:rPr>
              <a:t>results</a:t>
            </a:r>
            <a:endParaRPr kumimoji="0" lang="de-DE" sz="15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500" b="0" i="0" u="none" strike="noStrike" kern="0" cap="none" spc="0" normalizeH="0" baseline="0" noProof="0" dirty="0" err="1" smtClean="0">
                <a:ln>
                  <a:noFill/>
                </a:ln>
                <a:solidFill>
                  <a:srgbClr val="000000"/>
                </a:solidFill>
                <a:effectLst/>
                <a:highlight>
                  <a:srgbClr val="FFFFFF"/>
                </a:highlight>
                <a:uLnTx/>
                <a:uFillTx/>
                <a:latin typeface="Consolas"/>
              </a:rPr>
              <a:t>SomeResult</a:t>
            </a: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 result1 = calc1.get();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500" b="0" i="0" u="none" strike="noStrike" kern="0" cap="none" spc="0" normalizeH="0" baseline="0" noProof="0" dirty="0" err="1" smtClean="0">
                <a:ln>
                  <a:noFill/>
                </a:ln>
                <a:solidFill>
                  <a:srgbClr val="000000"/>
                </a:solidFill>
                <a:effectLst/>
                <a:highlight>
                  <a:srgbClr val="FFFFFF"/>
                </a:highlight>
                <a:uLnTx/>
                <a:uFillTx/>
                <a:latin typeface="Consolas"/>
              </a:rPr>
              <a:t>SomeResult</a:t>
            </a: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 result2 = calc2.get();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a:t>
            </a:r>
          </a:p>
        </p:txBody>
      </p:sp>
      <p:sp>
        <p:nvSpPr>
          <p:cNvPr id="8" name="Rechteck 7"/>
          <p:cNvSpPr/>
          <p:nvPr/>
        </p:nvSpPr>
        <p:spPr>
          <a:xfrm>
            <a:off x="251520" y="3939902"/>
            <a:ext cx="8352930" cy="830997"/>
          </a:xfrm>
          <a:prstGeom prst="rect">
            <a:avLst/>
          </a:prstGeom>
        </p:spPr>
        <p:txBody>
          <a:bodyPr wrap="square">
            <a:spAutoFit/>
          </a:bodyPr>
          <a:lstStyle/>
          <a:p>
            <a:pPr marL="285750" indent="-285750">
              <a:buFont typeface="Arial" panose="020B0604020202020204" pitchFamily="34" charset="0"/>
              <a:buChar char="•"/>
            </a:pPr>
            <a:r>
              <a:rPr lang="en-US" sz="1600" dirty="0" err="1">
                <a:solidFill>
                  <a:prstClr val="black"/>
                </a:solidFill>
                <a:latin typeface="Arial"/>
              </a:rPr>
              <a:t>std</a:t>
            </a:r>
            <a:r>
              <a:rPr lang="en-US" sz="1600" dirty="0">
                <a:solidFill>
                  <a:prstClr val="black"/>
                </a:solidFill>
                <a:latin typeface="Arial"/>
              </a:rPr>
              <a:t>::</a:t>
            </a:r>
            <a:r>
              <a:rPr lang="en-US" sz="1600" dirty="0" err="1">
                <a:solidFill>
                  <a:prstClr val="black"/>
                </a:solidFill>
                <a:latin typeface="Arial"/>
              </a:rPr>
              <a:t>async</a:t>
            </a:r>
            <a:r>
              <a:rPr lang="en-US" sz="1600" dirty="0">
                <a:solidFill>
                  <a:prstClr val="black"/>
                </a:solidFill>
                <a:latin typeface="Arial"/>
              </a:rPr>
              <a:t> </a:t>
            </a:r>
            <a:r>
              <a:rPr lang="en-US" sz="1600" b="1" dirty="0">
                <a:solidFill>
                  <a:prstClr val="black"/>
                </a:solidFill>
                <a:latin typeface="Arial"/>
              </a:rPr>
              <a:t>decides on its own </a:t>
            </a:r>
            <a:r>
              <a:rPr lang="en-US" sz="1600" dirty="0">
                <a:solidFill>
                  <a:prstClr val="black"/>
                </a:solidFill>
                <a:latin typeface="Arial"/>
              </a:rPr>
              <a:t>if really a separate thread is </a:t>
            </a:r>
            <a:r>
              <a:rPr lang="en-US" sz="1600" dirty="0" smtClean="0">
                <a:solidFill>
                  <a:prstClr val="black"/>
                </a:solidFill>
                <a:latin typeface="Arial"/>
              </a:rPr>
              <a:t>started</a:t>
            </a:r>
          </a:p>
          <a:p>
            <a:pPr marL="285750" indent="-285750">
              <a:buFont typeface="Arial" panose="020B0604020202020204" pitchFamily="34" charset="0"/>
              <a:buChar char="•"/>
            </a:pPr>
            <a:r>
              <a:rPr lang="en-US" sz="1600" dirty="0" smtClean="0">
                <a:solidFill>
                  <a:prstClr val="black"/>
                </a:solidFill>
                <a:latin typeface="Arial"/>
              </a:rPr>
              <a:t>decision </a:t>
            </a:r>
            <a:r>
              <a:rPr lang="en-US" sz="1600" dirty="0">
                <a:solidFill>
                  <a:prstClr val="black"/>
                </a:solidFill>
                <a:latin typeface="Arial"/>
              </a:rPr>
              <a:t>may depend on the number of available processors and the number of already existing threads.</a:t>
            </a:r>
          </a:p>
        </p:txBody>
      </p:sp>
    </p:spTree>
    <p:extLst>
      <p:ext uri="{BB962C8B-B14F-4D97-AF65-F5344CB8AC3E}">
        <p14:creationId xmlns:p14="http://schemas.microsoft.com/office/powerpoint/2010/main" val="30708451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Simplest</a:t>
            </a:r>
            <a:r>
              <a:rPr lang="de-DE" dirty="0"/>
              <a:t> </a:t>
            </a:r>
            <a:r>
              <a:rPr lang="de-DE" dirty="0" err="1"/>
              <a:t>way</a:t>
            </a:r>
            <a:r>
              <a:rPr lang="de-DE" dirty="0"/>
              <a:t> </a:t>
            </a:r>
            <a:r>
              <a:rPr lang="de-DE" dirty="0" err="1"/>
              <a:t>of</a:t>
            </a:r>
            <a:r>
              <a:rPr lang="de-DE" dirty="0"/>
              <a:t> </a:t>
            </a:r>
            <a:r>
              <a:rPr lang="de-DE" dirty="0" err="1"/>
              <a:t>asynchronous</a:t>
            </a:r>
            <a:r>
              <a:rPr lang="de-DE" dirty="0"/>
              <a:t> </a:t>
            </a:r>
            <a:r>
              <a:rPr lang="de-DE" dirty="0" err="1"/>
              <a:t>execution</a:t>
            </a:r>
            <a:r>
              <a:rPr lang="de-DE" dirty="0"/>
              <a:t>: </a:t>
            </a:r>
            <a:r>
              <a:rPr lang="de-DE" dirty="0" err="1"/>
              <a:t>async</a:t>
            </a:r>
            <a:r>
              <a:rPr lang="de-DE" dirty="0"/>
              <a:t> II</a:t>
            </a:r>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7092255" y="51470"/>
            <a:ext cx="1800225" cy="504056"/>
          </a:xfrm>
        </p:spPr>
        <p:txBody>
          <a:bodyPr>
            <a:normAutofit fontScale="92500"/>
          </a:bodyPr>
          <a:lstStyle/>
          <a:p>
            <a:r>
              <a:rPr lang="de-DE" dirty="0" err="1"/>
              <a:t>Running</a:t>
            </a:r>
            <a:r>
              <a:rPr lang="de-DE" dirty="0"/>
              <a:t> multiple </a:t>
            </a:r>
            <a:r>
              <a:rPr lang="de-DE" dirty="0" err="1" smtClean="0"/>
              <a:t>threads</a:t>
            </a:r>
            <a:r>
              <a:rPr lang="de-DE" dirty="0" smtClean="0"/>
              <a:t/>
            </a:r>
            <a:br>
              <a:rPr lang="de-DE" dirty="0" smtClean="0"/>
            </a:br>
            <a:r>
              <a:rPr lang="de-DE" dirty="0" smtClean="0"/>
              <a:t> </a:t>
            </a:r>
            <a:r>
              <a:rPr lang="de-DE" dirty="0"/>
              <a:t>– </a:t>
            </a:r>
            <a:r>
              <a:rPr lang="de-DE" dirty="0" err="1"/>
              <a:t>async</a:t>
            </a:r>
            <a:endParaRPr lang="de-DE" dirty="0"/>
          </a:p>
          <a:p>
            <a:endParaRPr lang="de-DE" dirty="0"/>
          </a:p>
        </p:txBody>
      </p:sp>
      <p:sp>
        <p:nvSpPr>
          <p:cNvPr id="6" name="Textplatzhalter 5"/>
          <p:cNvSpPr txBox="1">
            <a:spLocks/>
          </p:cNvSpPr>
          <p:nvPr/>
        </p:nvSpPr>
        <p:spPr>
          <a:xfrm>
            <a:off x="267242" y="650446"/>
            <a:ext cx="8503672" cy="458233"/>
          </a:xfrm>
          <a:prstGeom prst="rect">
            <a:avLst/>
          </a:prstGeom>
        </p:spPr>
        <p:txBody>
          <a:bodyPr vert="horz" lIns="0" tIns="0" rIns="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1" indent="0" algn="l" defTabSz="914400" rtl="0" eaLnBrk="1" fontAlgn="auto" latinLnBrk="0" hangingPunct="1">
              <a:lnSpc>
                <a:spcPct val="95000"/>
              </a:lnSpc>
              <a:spcBef>
                <a:spcPct val="20000"/>
              </a:spcBef>
              <a:spcAft>
                <a:spcPts val="800"/>
              </a:spcAft>
              <a:buClr>
                <a:srgbClr val="B2B2B2"/>
              </a:buClr>
              <a:buSzTx/>
              <a:buFont typeface="Arial" pitchFamily="34" charset="0"/>
              <a:buNone/>
              <a:tabLst/>
              <a:defRPr/>
            </a:pPr>
            <a:r>
              <a:rPr kumimoji="0" lang="de-DE" sz="1600" b="1" i="0" u="none" strike="noStrike" kern="1200" cap="none" spc="0" normalizeH="0" baseline="0" noProof="0" dirty="0" smtClean="0">
                <a:ln>
                  <a:noFill/>
                </a:ln>
                <a:solidFill>
                  <a:srgbClr val="5A73B9"/>
                </a:solidFill>
                <a:effectLst/>
                <a:uLnTx/>
                <a:uFillTx/>
                <a:latin typeface="Arial"/>
                <a:ea typeface="+mn-ea"/>
                <a:cs typeface="Arial" pitchFamily="34" charset="0"/>
              </a:rPr>
              <a:t>Attention: </a:t>
            </a:r>
            <a:r>
              <a:rPr kumimoji="0" lang="de-DE" sz="1600" b="1" i="0" u="none" strike="noStrike" kern="1200" cap="none" spc="0" normalizeH="0" baseline="0" noProof="0" dirty="0" err="1" smtClean="0">
                <a:ln>
                  <a:noFill/>
                </a:ln>
                <a:solidFill>
                  <a:srgbClr val="5A73B9"/>
                </a:solidFill>
                <a:effectLst/>
                <a:uLnTx/>
                <a:uFillTx/>
                <a:latin typeface="Arial"/>
                <a:ea typeface="+mn-ea"/>
                <a:cs typeface="Arial" pitchFamily="34" charset="0"/>
              </a:rPr>
              <a:t>Unwanted</a:t>
            </a:r>
            <a:r>
              <a:rPr kumimoji="0" lang="de-DE" sz="1600" b="1" i="0" u="none" strike="noStrike" kern="1200" cap="none" spc="0" normalizeH="0" baseline="0" noProof="0" dirty="0" smtClean="0">
                <a:ln>
                  <a:noFill/>
                </a:ln>
                <a:solidFill>
                  <a:srgbClr val="5A73B9"/>
                </a:solidFill>
                <a:effectLst/>
                <a:uLnTx/>
                <a:uFillTx/>
                <a:latin typeface="Arial"/>
                <a:ea typeface="+mn-ea"/>
                <a:cs typeface="Arial" pitchFamily="34" charset="0"/>
              </a:rPr>
              <a:t> </a:t>
            </a:r>
            <a:r>
              <a:rPr kumimoji="0" lang="de-DE" sz="1600" b="1" i="0" u="none" strike="noStrike" kern="1200" cap="none" spc="0" normalizeH="0" baseline="0" noProof="0" dirty="0" err="1" smtClean="0">
                <a:ln>
                  <a:noFill/>
                </a:ln>
                <a:solidFill>
                  <a:srgbClr val="5A73B9"/>
                </a:solidFill>
                <a:effectLst/>
                <a:uLnTx/>
                <a:uFillTx/>
                <a:latin typeface="Arial"/>
                <a:ea typeface="+mn-ea"/>
                <a:cs typeface="Arial" pitchFamily="34" charset="0"/>
              </a:rPr>
              <a:t>sequential</a:t>
            </a:r>
            <a:r>
              <a:rPr kumimoji="0" lang="de-DE" sz="1600" b="1" i="0" u="none" strike="noStrike" kern="1200" cap="none" spc="0" normalizeH="0" baseline="0" noProof="0" dirty="0" smtClean="0">
                <a:ln>
                  <a:noFill/>
                </a:ln>
                <a:solidFill>
                  <a:srgbClr val="5A73B9"/>
                </a:solidFill>
                <a:effectLst/>
                <a:uLnTx/>
                <a:uFillTx/>
                <a:latin typeface="Arial"/>
                <a:ea typeface="+mn-ea"/>
                <a:cs typeface="Arial" pitchFamily="34" charset="0"/>
              </a:rPr>
              <a:t> </a:t>
            </a:r>
            <a:r>
              <a:rPr kumimoji="0" lang="de-DE" sz="1600" b="1" i="0" u="none" strike="noStrike" kern="1200" cap="none" spc="0" normalizeH="0" baseline="0" noProof="0" dirty="0" err="1" smtClean="0">
                <a:ln>
                  <a:noFill/>
                </a:ln>
                <a:solidFill>
                  <a:srgbClr val="5A73B9"/>
                </a:solidFill>
                <a:effectLst/>
                <a:uLnTx/>
                <a:uFillTx/>
                <a:latin typeface="Arial"/>
                <a:ea typeface="+mn-ea"/>
                <a:cs typeface="Arial" pitchFamily="34" charset="0"/>
              </a:rPr>
              <a:t>execution</a:t>
            </a:r>
            <a:r>
              <a:rPr kumimoji="0" lang="de-DE" sz="1600" b="1" i="0" u="none" strike="noStrike" kern="1200" cap="none" spc="0" normalizeH="0" baseline="0" noProof="0" dirty="0" smtClean="0">
                <a:ln>
                  <a:noFill/>
                </a:ln>
                <a:solidFill>
                  <a:srgbClr val="5A73B9"/>
                </a:solidFill>
                <a:effectLst/>
                <a:uLnTx/>
                <a:uFillTx/>
                <a:latin typeface="Arial"/>
                <a:ea typeface="+mn-ea"/>
                <a:cs typeface="Arial" pitchFamily="34" charset="0"/>
              </a:rPr>
              <a:t>!</a:t>
            </a:r>
            <a:br>
              <a:rPr kumimoji="0" lang="de-DE" sz="1600" b="1" i="0" u="none" strike="noStrike" kern="1200" cap="none" spc="0" normalizeH="0" baseline="0" noProof="0" dirty="0" smtClean="0">
                <a:ln>
                  <a:noFill/>
                </a:ln>
                <a:solidFill>
                  <a:srgbClr val="5A73B9"/>
                </a:solidFill>
                <a:effectLst/>
                <a:uLnTx/>
                <a:uFillTx/>
                <a:latin typeface="Arial"/>
                <a:ea typeface="+mn-ea"/>
                <a:cs typeface="Arial" pitchFamily="34" charset="0"/>
              </a:rPr>
            </a:br>
            <a:r>
              <a:rPr kumimoji="0" lang="en-US" sz="1600" b="0" i="0" u="none" strike="noStrike" kern="1200" cap="none" spc="0" normalizeH="0" baseline="0" noProof="0" dirty="0" smtClean="0">
                <a:ln>
                  <a:noFill/>
                </a:ln>
                <a:solidFill>
                  <a:srgbClr val="000000"/>
                </a:solidFill>
                <a:effectLst/>
                <a:uLnTx/>
                <a:uFillTx/>
                <a:latin typeface="Roboto"/>
                <a:ea typeface="+mn-ea"/>
                <a:cs typeface="Arial" pitchFamily="34" charset="0"/>
              </a:rPr>
              <a:t>Do not forget to use the future instance to request the result. Otherwise the call of </a:t>
            </a:r>
            <a:r>
              <a:rPr kumimoji="0" lang="en-US" sz="1600" b="0" i="0" u="none" strike="noStrike" kern="1200" cap="none" spc="0" normalizeH="0" baseline="0" noProof="0" dirty="0" err="1" smtClean="0">
                <a:ln>
                  <a:noFill/>
                </a:ln>
                <a:solidFill>
                  <a:srgbClr val="000000"/>
                </a:solidFill>
                <a:effectLst/>
                <a:uLnTx/>
                <a:uFillTx/>
                <a:latin typeface="Roboto"/>
                <a:ea typeface="+mn-ea"/>
                <a:cs typeface="Arial" pitchFamily="34" charset="0"/>
              </a:rPr>
              <a:t>std</a:t>
            </a:r>
            <a:r>
              <a:rPr kumimoji="0" lang="en-US" sz="1600" b="0" i="0" u="none" strike="noStrike" kern="1200" cap="none" spc="0" normalizeH="0" baseline="0" noProof="0" dirty="0" smtClean="0">
                <a:ln>
                  <a:noFill/>
                </a:ln>
                <a:solidFill>
                  <a:srgbClr val="000000"/>
                </a:solidFill>
                <a:effectLst/>
                <a:uLnTx/>
                <a:uFillTx/>
                <a:latin typeface="Roboto"/>
                <a:ea typeface="+mn-ea"/>
                <a:cs typeface="Arial" pitchFamily="34" charset="0"/>
              </a:rPr>
              <a:t>::</a:t>
            </a:r>
            <a:r>
              <a:rPr kumimoji="0" lang="en-US" sz="1600" b="0" i="0" u="none" strike="noStrike" kern="1200" cap="none" spc="0" normalizeH="0" baseline="0" noProof="0" dirty="0" err="1" smtClean="0">
                <a:ln>
                  <a:noFill/>
                </a:ln>
                <a:solidFill>
                  <a:srgbClr val="000000"/>
                </a:solidFill>
                <a:effectLst/>
                <a:uLnTx/>
                <a:uFillTx/>
                <a:latin typeface="Roboto"/>
                <a:ea typeface="+mn-ea"/>
                <a:cs typeface="Arial" pitchFamily="34" charset="0"/>
              </a:rPr>
              <a:t>async</a:t>
            </a:r>
            <a:r>
              <a:rPr kumimoji="0" lang="en-US" sz="1600" b="0" i="0" u="none" strike="noStrike" kern="1200" cap="none" spc="0" normalizeH="0" baseline="0" noProof="0" dirty="0" smtClean="0">
                <a:ln>
                  <a:noFill/>
                </a:ln>
                <a:solidFill>
                  <a:srgbClr val="000000"/>
                </a:solidFill>
                <a:effectLst/>
                <a:uLnTx/>
                <a:uFillTx/>
                <a:latin typeface="Roboto"/>
                <a:ea typeface="+mn-ea"/>
                <a:cs typeface="Arial" pitchFamily="34" charset="0"/>
              </a:rPr>
              <a:t> will return a temporary future object which is </a:t>
            </a:r>
            <a:r>
              <a:rPr kumimoji="0" lang="en-US" sz="1600" b="0" i="0" u="none" strike="noStrike" kern="1200" cap="none" spc="0" normalizeH="0" baseline="0" noProof="0" dirty="0" err="1" smtClean="0">
                <a:ln>
                  <a:noFill/>
                </a:ln>
                <a:solidFill>
                  <a:srgbClr val="000000"/>
                </a:solidFill>
                <a:effectLst/>
                <a:uLnTx/>
                <a:uFillTx/>
                <a:latin typeface="Roboto"/>
                <a:ea typeface="+mn-ea"/>
                <a:cs typeface="Arial" pitchFamily="34" charset="0"/>
              </a:rPr>
              <a:t>immediatelly</a:t>
            </a:r>
            <a:r>
              <a:rPr kumimoji="0" lang="en-US" sz="1600" b="0" i="0" u="none" strike="noStrike" kern="1200" cap="none" spc="0" normalizeH="0" baseline="0" noProof="0" dirty="0" smtClean="0">
                <a:ln>
                  <a:noFill/>
                </a:ln>
                <a:solidFill>
                  <a:srgbClr val="000000"/>
                </a:solidFill>
                <a:effectLst/>
                <a:uLnTx/>
                <a:uFillTx/>
                <a:latin typeface="Roboto"/>
                <a:ea typeface="+mn-ea"/>
                <a:cs typeface="Arial" pitchFamily="34" charset="0"/>
              </a:rPr>
              <a:t> destroyed. Within destructor the future will wait for the termination of the asynchronous calculation. As a consequence the following actions are executed one after the other:</a:t>
            </a:r>
          </a:p>
          <a:p>
            <a:pPr marL="0" marR="0" lvl="1" indent="0" algn="l" defTabSz="914400" rtl="0" eaLnBrk="1" fontAlgn="auto" latinLnBrk="0" hangingPunct="1">
              <a:lnSpc>
                <a:spcPct val="95000"/>
              </a:lnSpc>
              <a:spcBef>
                <a:spcPct val="20000"/>
              </a:spcBef>
              <a:spcAft>
                <a:spcPts val="800"/>
              </a:spcAft>
              <a:buClr>
                <a:srgbClr val="B2B2B2"/>
              </a:buClr>
              <a:buSzTx/>
              <a:buFont typeface="Arial" pitchFamily="34" charset="0"/>
              <a:buNone/>
              <a:tabLst/>
              <a:defRPr/>
            </a:pPr>
            <a:r>
              <a:rPr kumimoji="0" lang="en-US" sz="1600" b="0" i="0" u="none" strike="noStrike" kern="1200" cap="none" spc="0" normalizeH="0" baseline="0" noProof="0" dirty="0" smtClean="0">
                <a:ln>
                  <a:noFill/>
                </a:ln>
                <a:solidFill>
                  <a:srgbClr val="000000"/>
                </a:solidFill>
                <a:effectLst/>
                <a:uLnTx/>
                <a:uFillTx/>
                <a:latin typeface="Roboto"/>
                <a:ea typeface="+mn-ea"/>
                <a:cs typeface="Arial" pitchFamily="34" charset="0"/>
              </a:rPr>
              <a:t/>
            </a:r>
            <a:br>
              <a:rPr kumimoji="0" lang="en-US" sz="1600" b="0" i="0" u="none" strike="noStrike" kern="1200" cap="none" spc="0" normalizeH="0" baseline="0" noProof="0" dirty="0" smtClean="0">
                <a:ln>
                  <a:noFill/>
                </a:ln>
                <a:solidFill>
                  <a:srgbClr val="000000"/>
                </a:solidFill>
                <a:effectLst/>
                <a:uLnTx/>
                <a:uFillTx/>
                <a:latin typeface="Roboto"/>
                <a:ea typeface="+mn-ea"/>
                <a:cs typeface="Arial" pitchFamily="34" charset="0"/>
              </a:rPr>
            </a:br>
            <a:endParaRPr kumimoji="0" lang="en-US" sz="1600" b="0" i="0" u="none" strike="noStrike" kern="1200" cap="none" spc="0" normalizeH="0" baseline="0" noProof="0" dirty="0" smtClean="0">
              <a:ln>
                <a:noFill/>
              </a:ln>
              <a:solidFill>
                <a:srgbClr val="000000"/>
              </a:solidFill>
              <a:effectLst/>
              <a:uLnTx/>
              <a:uFillTx/>
              <a:latin typeface="Roboto"/>
              <a:ea typeface="+mn-ea"/>
              <a:cs typeface="Arial" pitchFamily="34" charset="0"/>
            </a:endParaRPr>
          </a:p>
          <a:p>
            <a:pPr marL="0" marR="0" lvl="1" indent="0" algn="l" defTabSz="914400" rtl="0" eaLnBrk="1" fontAlgn="auto" latinLnBrk="0" hangingPunct="1">
              <a:lnSpc>
                <a:spcPct val="95000"/>
              </a:lnSpc>
              <a:spcBef>
                <a:spcPct val="20000"/>
              </a:spcBef>
              <a:spcAft>
                <a:spcPts val="800"/>
              </a:spcAft>
              <a:buClr>
                <a:srgbClr val="B2B2B2"/>
              </a:buClr>
              <a:buSzTx/>
              <a:buFont typeface="Arial" pitchFamily="34" charset="0"/>
              <a:buNone/>
              <a:tabLst/>
              <a:defRPr/>
            </a:pPr>
            <a:r>
              <a:rPr kumimoji="0" lang="en-US" sz="1600" b="0" i="0" u="none" strike="noStrike" kern="1200" cap="none" spc="0" normalizeH="0" baseline="0" noProof="0" dirty="0" smtClean="0">
                <a:ln>
                  <a:noFill/>
                </a:ln>
                <a:solidFill>
                  <a:srgbClr val="000000"/>
                </a:solidFill>
                <a:effectLst/>
                <a:uLnTx/>
                <a:uFillTx/>
                <a:latin typeface="Roboto"/>
                <a:ea typeface="+mn-ea"/>
                <a:cs typeface="Arial" pitchFamily="34" charset="0"/>
              </a:rPr>
              <a:t/>
            </a:r>
            <a:br>
              <a:rPr kumimoji="0" lang="en-US" sz="1600" b="0" i="0" u="none" strike="noStrike" kern="1200" cap="none" spc="0" normalizeH="0" baseline="0" noProof="0" dirty="0" smtClean="0">
                <a:ln>
                  <a:noFill/>
                </a:ln>
                <a:solidFill>
                  <a:srgbClr val="000000"/>
                </a:solidFill>
                <a:effectLst/>
                <a:uLnTx/>
                <a:uFillTx/>
                <a:latin typeface="Roboto"/>
                <a:ea typeface="+mn-ea"/>
                <a:cs typeface="Arial" pitchFamily="34" charset="0"/>
              </a:rPr>
            </a:br>
            <a:r>
              <a:rPr kumimoji="0" lang="en-US" sz="1600" b="0" i="0" u="none" strike="noStrike" kern="1200" cap="none" spc="0" normalizeH="0" baseline="0" noProof="0" dirty="0" smtClean="0">
                <a:ln>
                  <a:noFill/>
                </a:ln>
                <a:solidFill>
                  <a:srgbClr val="000000"/>
                </a:solidFill>
                <a:effectLst/>
                <a:uLnTx/>
                <a:uFillTx/>
                <a:latin typeface="Roboto"/>
                <a:ea typeface="+mn-ea"/>
                <a:cs typeface="Arial" pitchFamily="34" charset="0"/>
              </a:rPr>
              <a:t>More info: </a:t>
            </a:r>
            <a:r>
              <a:rPr kumimoji="0" lang="en-US" sz="1600" b="0" i="0" u="none" strike="noStrike" kern="1200" cap="none" spc="0" normalizeH="0" baseline="0" noProof="0" dirty="0" smtClean="0">
                <a:ln>
                  <a:noFill/>
                </a:ln>
                <a:solidFill>
                  <a:srgbClr val="000000"/>
                </a:solidFill>
                <a:effectLst/>
                <a:uLnTx/>
                <a:uFillTx/>
                <a:latin typeface="Roboto"/>
                <a:ea typeface="+mn-ea"/>
                <a:cs typeface="Arial" pitchFamily="34" charset="0"/>
                <a:hlinkClick r:id="rId2"/>
              </a:rPr>
              <a:t>Herb Sutter: </a:t>
            </a:r>
            <a:r>
              <a:rPr kumimoji="0" lang="en-US" sz="1600" b="0" i="0" u="none" strike="noStrike" kern="1200" cap="none" spc="0" normalizeH="0" baseline="0" noProof="0" dirty="0" err="1" smtClean="0">
                <a:ln>
                  <a:noFill/>
                </a:ln>
                <a:solidFill>
                  <a:srgbClr val="000000"/>
                </a:solidFill>
                <a:effectLst/>
                <a:uLnTx/>
                <a:uFillTx/>
                <a:latin typeface="Roboto"/>
                <a:ea typeface="+mn-ea"/>
                <a:cs typeface="Arial" pitchFamily="34" charset="0"/>
                <a:hlinkClick r:id="rId2"/>
              </a:rPr>
              <a:t>async</a:t>
            </a:r>
            <a:r>
              <a:rPr kumimoji="0" lang="en-US" sz="1600" b="0" i="0" u="none" strike="noStrike" kern="1200" cap="none" spc="0" normalizeH="0" baseline="0" noProof="0" dirty="0" smtClean="0">
                <a:ln>
                  <a:noFill/>
                </a:ln>
                <a:solidFill>
                  <a:srgbClr val="000000"/>
                </a:solidFill>
                <a:effectLst/>
                <a:uLnTx/>
                <a:uFillTx/>
                <a:latin typeface="Roboto"/>
                <a:ea typeface="+mn-ea"/>
                <a:cs typeface="Arial" pitchFamily="34" charset="0"/>
                <a:hlinkClick r:id="rId2"/>
              </a:rPr>
              <a:t>, ~future, and ~thread</a:t>
            </a:r>
            <a:endParaRPr kumimoji="0" lang="en-US" sz="1600" b="0" i="0" u="none" strike="noStrike" kern="1200" cap="none" spc="0" normalizeH="0" baseline="0" noProof="0" dirty="0" smtClean="0">
              <a:ln>
                <a:noFill/>
              </a:ln>
              <a:solidFill>
                <a:srgbClr val="000000"/>
              </a:solidFill>
              <a:effectLst/>
              <a:uLnTx/>
              <a:uFillTx/>
              <a:latin typeface="Roboto"/>
              <a:ea typeface="+mn-ea"/>
              <a:cs typeface="Arial" pitchFamily="34" charset="0"/>
            </a:endParaRPr>
          </a:p>
          <a:p>
            <a:pPr marL="0" marR="0" lvl="1" indent="0" algn="l" defTabSz="914400" rtl="0" eaLnBrk="1" fontAlgn="auto" latinLnBrk="0" hangingPunct="1">
              <a:lnSpc>
                <a:spcPct val="95000"/>
              </a:lnSpc>
              <a:spcBef>
                <a:spcPct val="20000"/>
              </a:spcBef>
              <a:spcAft>
                <a:spcPts val="800"/>
              </a:spcAft>
              <a:buClr>
                <a:srgbClr val="B2B2B2"/>
              </a:buClr>
              <a:buSzTx/>
              <a:buFont typeface="Arial" pitchFamily="34" charset="0"/>
              <a:buNone/>
              <a:tabLst/>
              <a:defRPr/>
            </a:pPr>
            <a:endParaRPr kumimoji="0" lang="en-US" sz="1600" b="0" i="0" u="none" strike="noStrike" kern="1200" cap="none" spc="0" normalizeH="0" baseline="0" noProof="0" dirty="0" smtClean="0">
              <a:ln>
                <a:noFill/>
              </a:ln>
              <a:solidFill>
                <a:srgbClr val="000000"/>
              </a:solidFill>
              <a:effectLst/>
              <a:uLnTx/>
              <a:uFillTx/>
              <a:latin typeface="Roboto"/>
              <a:ea typeface="+mn-ea"/>
              <a:cs typeface="Arial" pitchFamily="34" charset="0"/>
            </a:endParaRPr>
          </a:p>
        </p:txBody>
      </p:sp>
      <p:sp>
        <p:nvSpPr>
          <p:cNvPr id="7" name="Rechteck 6"/>
          <p:cNvSpPr/>
          <p:nvPr/>
        </p:nvSpPr>
        <p:spPr>
          <a:xfrm>
            <a:off x="179512" y="3147814"/>
            <a:ext cx="8352930" cy="338554"/>
          </a:xfrm>
          <a:prstGeom prst="rect">
            <a:avLst/>
          </a:prstGeom>
        </p:spPr>
        <p:txBody>
          <a:bodyPr wrap="square">
            <a:spAutoFit/>
          </a:bodyPr>
          <a:lstStyle/>
          <a:p>
            <a:r>
              <a:rPr lang="en-US" sz="1600" b="1" dirty="0">
                <a:solidFill>
                  <a:srgbClr val="5A73B9"/>
                </a:solidFill>
                <a:latin typeface="Arial"/>
                <a:cs typeface="Arial" pitchFamily="34" charset="0"/>
              </a:rPr>
              <a:t>Explicit start policy as first constructor argument for </a:t>
            </a:r>
            <a:r>
              <a:rPr lang="en-US" sz="1600" b="1" dirty="0" err="1">
                <a:solidFill>
                  <a:srgbClr val="5A73B9"/>
                </a:solidFill>
                <a:latin typeface="Arial"/>
                <a:cs typeface="Arial" pitchFamily="34" charset="0"/>
              </a:rPr>
              <a:t>std</a:t>
            </a:r>
            <a:r>
              <a:rPr lang="en-US" sz="1600" b="1" dirty="0">
                <a:solidFill>
                  <a:srgbClr val="5A73B9"/>
                </a:solidFill>
                <a:latin typeface="Arial"/>
                <a:cs typeface="Arial" pitchFamily="34" charset="0"/>
              </a:rPr>
              <a:t>::</a:t>
            </a:r>
            <a:r>
              <a:rPr lang="en-US" sz="1600" b="1" dirty="0" err="1">
                <a:solidFill>
                  <a:srgbClr val="5A73B9"/>
                </a:solidFill>
                <a:latin typeface="Arial"/>
                <a:cs typeface="Arial" pitchFamily="34" charset="0"/>
              </a:rPr>
              <a:t>async</a:t>
            </a:r>
            <a:endParaRPr lang="en-US" sz="1600" b="1" dirty="0">
              <a:solidFill>
                <a:srgbClr val="5A73B9"/>
              </a:solidFill>
              <a:latin typeface="Arial"/>
              <a:cs typeface="Arial" pitchFamily="34" charset="0"/>
            </a:endParaRPr>
          </a:p>
        </p:txBody>
      </p:sp>
      <p:sp>
        <p:nvSpPr>
          <p:cNvPr id="8" name="Rechteck 7"/>
          <p:cNvSpPr/>
          <p:nvPr/>
        </p:nvSpPr>
        <p:spPr>
          <a:xfrm>
            <a:off x="273968" y="1884769"/>
            <a:ext cx="4572000" cy="830997"/>
          </a:xfrm>
          <a:prstGeom prst="rect">
            <a:avLst/>
          </a:prstGeom>
          <a:ln>
            <a:solidFill>
              <a:sysClr val="windowText" lastClr="000000"/>
            </a:solidFill>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600" b="0" i="0" u="none" strike="noStrike" kern="0" cap="none" spc="0" normalizeH="0" baseline="0" noProof="0" dirty="0" err="1" smtClean="0">
                <a:ln>
                  <a:noFill/>
                </a:ln>
                <a:solidFill>
                  <a:srgbClr val="008000"/>
                </a:solidFill>
                <a:effectLst/>
                <a:highlight>
                  <a:srgbClr val="FFFFFF"/>
                </a:highlight>
                <a:uLnTx/>
                <a:uFillTx/>
                <a:latin typeface="Consolas"/>
              </a:rPr>
              <a:t>Sequential</a:t>
            </a:r>
            <a:r>
              <a:rPr kumimoji="0" lang="de-DE" sz="16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600" b="0" i="0" u="none" strike="noStrike" kern="0" cap="none" spc="0" normalizeH="0" baseline="0" noProof="0" dirty="0" err="1" smtClean="0">
                <a:ln>
                  <a:noFill/>
                </a:ln>
                <a:solidFill>
                  <a:srgbClr val="008000"/>
                </a:solidFill>
                <a:effectLst/>
                <a:highlight>
                  <a:srgbClr val="FFFFFF"/>
                </a:highlight>
                <a:uLnTx/>
                <a:uFillTx/>
                <a:latin typeface="Consolas"/>
              </a:rPr>
              <a:t>execution</a:t>
            </a:r>
            <a:r>
              <a:rPr kumimoji="0" lang="de-DE" sz="1600" b="0" i="0" u="none" strike="noStrike" kern="0" cap="none" spc="0" normalizeH="0" baseline="0" noProof="0" dirty="0" smtClean="0">
                <a:ln>
                  <a:noFill/>
                </a:ln>
                <a:solidFill>
                  <a:srgbClr val="008000"/>
                </a:solidFill>
                <a:effectLst/>
                <a:highlight>
                  <a:srgbClr val="FFFFFF"/>
                </a:highlight>
                <a:uLnTx/>
                <a:uFillTx/>
                <a:latin typeface="Consolas"/>
              </a:rPr>
              <a:t>!</a:t>
            </a:r>
            <a:endParaRPr kumimoji="0" lang="de-DE" sz="16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6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600" b="0" i="0" u="none" strike="noStrike" kern="0" cap="none" spc="0" normalizeH="0" baseline="0" noProof="0" dirty="0" err="1" smtClean="0">
                <a:ln>
                  <a:noFill/>
                </a:ln>
                <a:solidFill>
                  <a:srgbClr val="000000"/>
                </a:solidFill>
                <a:effectLst/>
                <a:highlight>
                  <a:srgbClr val="FFFFFF"/>
                </a:highlight>
                <a:uLnTx/>
                <a:uFillTx/>
                <a:latin typeface="Consolas"/>
              </a:rPr>
              <a:t>async</a:t>
            </a:r>
            <a:r>
              <a:rPr kumimoji="0" lang="de-DE" sz="1600" b="0" i="0" u="none" strike="noStrike" kern="0" cap="none" spc="0" normalizeH="0" baseline="0" noProof="0" dirty="0" smtClean="0">
                <a:ln>
                  <a:noFill/>
                </a:ln>
                <a:solidFill>
                  <a:srgbClr val="000000"/>
                </a:solidFill>
                <a:effectLst/>
                <a:highlight>
                  <a:srgbClr val="FFFFFF"/>
                </a:highlight>
                <a:uLnTx/>
                <a:uFillTx/>
                <a:latin typeface="Consolas"/>
              </a:rPr>
              <a:t>(&amp;</a:t>
            </a:r>
            <a:r>
              <a:rPr kumimoji="0" lang="de-DE" sz="1600" b="0" i="0" u="none" strike="noStrike" kern="0" cap="none" spc="0" normalizeH="0" baseline="0" noProof="0" dirty="0" err="1" smtClean="0">
                <a:ln>
                  <a:noFill/>
                </a:ln>
                <a:solidFill>
                  <a:srgbClr val="000000"/>
                </a:solidFill>
                <a:effectLst/>
                <a:highlight>
                  <a:srgbClr val="FFFFFF"/>
                </a:highlight>
                <a:uLnTx/>
                <a:uFillTx/>
                <a:latin typeface="Consolas"/>
              </a:rPr>
              <a:t>CalculateSomething</a:t>
            </a:r>
            <a:r>
              <a:rPr kumimoji="0" lang="de-DE" sz="1600" b="0" i="0" u="none" strike="noStrike" kern="0" cap="none" spc="0" normalizeH="0" baseline="0" noProof="0" dirty="0" smtClean="0">
                <a:ln>
                  <a:noFill/>
                </a:ln>
                <a:solidFill>
                  <a:srgbClr val="000000"/>
                </a:solidFill>
                <a:effectLst/>
                <a:highlight>
                  <a:srgbClr val="FFFFFF"/>
                </a:highlight>
                <a:uLnTx/>
                <a:uFillTx/>
                <a:latin typeface="Consolas"/>
              </a:rPr>
              <a:t>, 17);</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6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600" b="0" i="0" u="none" strike="noStrike" kern="0" cap="none" spc="0" normalizeH="0" baseline="0" noProof="0" dirty="0" err="1" smtClean="0">
                <a:ln>
                  <a:noFill/>
                </a:ln>
                <a:solidFill>
                  <a:srgbClr val="000000"/>
                </a:solidFill>
                <a:effectLst/>
                <a:highlight>
                  <a:srgbClr val="FFFFFF"/>
                </a:highlight>
                <a:uLnTx/>
                <a:uFillTx/>
                <a:latin typeface="Consolas"/>
              </a:rPr>
              <a:t>async</a:t>
            </a:r>
            <a:r>
              <a:rPr kumimoji="0" lang="de-DE" sz="1600" b="0" i="0" u="none" strike="noStrike" kern="0" cap="none" spc="0" normalizeH="0" baseline="0" noProof="0" dirty="0" smtClean="0">
                <a:ln>
                  <a:noFill/>
                </a:ln>
                <a:solidFill>
                  <a:srgbClr val="000000"/>
                </a:solidFill>
                <a:effectLst/>
                <a:highlight>
                  <a:srgbClr val="FFFFFF"/>
                </a:highlight>
                <a:uLnTx/>
                <a:uFillTx/>
                <a:latin typeface="Consolas"/>
              </a:rPr>
              <a:t>(&amp;</a:t>
            </a:r>
            <a:r>
              <a:rPr kumimoji="0" lang="de-DE" sz="1600" b="0" i="0" u="none" strike="noStrike" kern="0" cap="none" spc="0" normalizeH="0" baseline="0" noProof="0" dirty="0" err="1" smtClean="0">
                <a:ln>
                  <a:noFill/>
                </a:ln>
                <a:solidFill>
                  <a:srgbClr val="000000"/>
                </a:solidFill>
                <a:effectLst/>
                <a:highlight>
                  <a:srgbClr val="FFFFFF"/>
                </a:highlight>
                <a:uLnTx/>
                <a:uFillTx/>
                <a:latin typeface="Consolas"/>
              </a:rPr>
              <a:t>CalculateSomething</a:t>
            </a:r>
            <a:r>
              <a:rPr kumimoji="0" lang="de-DE" sz="1600" b="0" i="0" u="none" strike="noStrike" kern="0" cap="none" spc="0" normalizeH="0" baseline="0" noProof="0" dirty="0" smtClean="0">
                <a:ln>
                  <a:noFill/>
                </a:ln>
                <a:solidFill>
                  <a:srgbClr val="000000"/>
                </a:solidFill>
                <a:effectLst/>
                <a:highlight>
                  <a:srgbClr val="FFFFFF"/>
                </a:highlight>
                <a:uLnTx/>
                <a:uFillTx/>
                <a:latin typeface="Consolas"/>
              </a:rPr>
              <a:t>, 42);</a:t>
            </a:r>
          </a:p>
        </p:txBody>
      </p:sp>
      <p:graphicFrame>
        <p:nvGraphicFramePr>
          <p:cNvPr id="9" name="Tabelle 8"/>
          <p:cNvGraphicFramePr>
            <a:graphicFrameLocks noGrp="1"/>
          </p:cNvGraphicFramePr>
          <p:nvPr>
            <p:extLst>
              <p:ext uri="{D42A27DB-BD31-4B8C-83A1-F6EECF244321}">
                <p14:modId xmlns:p14="http://schemas.microsoft.com/office/powerpoint/2010/main" val="2324912978"/>
              </p:ext>
            </p:extLst>
          </p:nvPr>
        </p:nvGraphicFramePr>
        <p:xfrm>
          <a:off x="251520" y="3507854"/>
          <a:ext cx="8280920" cy="1216025"/>
        </p:xfrm>
        <a:graphic>
          <a:graphicData uri="http://schemas.openxmlformats.org/drawingml/2006/table">
            <a:tbl>
              <a:tblPr firstRow="1" bandRow="1"/>
              <a:tblGrid>
                <a:gridCol w="2520280"/>
                <a:gridCol w="5760640"/>
              </a:tblGrid>
              <a:tr h="370840">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r>
                        <a:rPr lang="de-DE" sz="1400" b="1" i="0" kern="1200" dirty="0" smtClean="0">
                          <a:solidFill>
                            <a:schemeClr val="lt1"/>
                          </a:solidFill>
                          <a:effectLst/>
                          <a:latin typeface="+mn-lt"/>
                          <a:ea typeface="+mn-ea"/>
                          <a:cs typeface="+mn-cs"/>
                        </a:rPr>
                        <a:t>Start </a:t>
                      </a:r>
                      <a:r>
                        <a:rPr lang="de-DE" sz="1400" b="1" i="0" kern="1200" dirty="0" err="1" smtClean="0">
                          <a:solidFill>
                            <a:schemeClr val="lt1"/>
                          </a:solidFill>
                          <a:effectLst/>
                          <a:latin typeface="+mn-lt"/>
                          <a:ea typeface="+mn-ea"/>
                          <a:cs typeface="+mn-cs"/>
                        </a:rPr>
                        <a:t>policy</a:t>
                      </a:r>
                      <a:endParaRPr lang="de-DE" sz="1400"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12D2D"/>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r>
                        <a:rPr lang="de-DE" sz="1400" b="1" i="0" kern="1200" dirty="0" smtClean="0">
                          <a:solidFill>
                            <a:schemeClr val="lt1"/>
                          </a:solidFill>
                          <a:effectLst/>
                          <a:latin typeface="+mn-lt"/>
                          <a:ea typeface="+mn-ea"/>
                          <a:cs typeface="+mn-cs"/>
                        </a:rPr>
                        <a:t>Description</a:t>
                      </a:r>
                      <a:endParaRPr lang="de-DE" sz="1400"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12D2D"/>
                    </a:solidFill>
                  </a:tcPr>
                </a:tc>
              </a:tr>
              <a:tr h="37084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de-DE" sz="1400" b="1" i="0" kern="1200" dirty="0" err="1" smtClean="0">
                          <a:solidFill>
                            <a:schemeClr val="dk1"/>
                          </a:solidFill>
                          <a:effectLst/>
                          <a:latin typeface="+mn-lt"/>
                          <a:ea typeface="+mn-ea"/>
                          <a:cs typeface="+mn-cs"/>
                        </a:rPr>
                        <a:t>std</a:t>
                      </a:r>
                      <a:r>
                        <a:rPr lang="de-DE" sz="1400" b="1" i="0" kern="1200" dirty="0" smtClean="0">
                          <a:solidFill>
                            <a:schemeClr val="dk1"/>
                          </a:solidFill>
                          <a:effectLst/>
                          <a:latin typeface="+mn-lt"/>
                          <a:ea typeface="+mn-ea"/>
                          <a:cs typeface="+mn-cs"/>
                        </a:rPr>
                        <a:t>::</a:t>
                      </a:r>
                      <a:r>
                        <a:rPr lang="de-DE" sz="1400" b="1" i="0" kern="1200" dirty="0" err="1" smtClean="0">
                          <a:solidFill>
                            <a:schemeClr val="dk1"/>
                          </a:solidFill>
                          <a:effectLst/>
                          <a:latin typeface="+mn-lt"/>
                          <a:ea typeface="+mn-ea"/>
                          <a:cs typeface="+mn-cs"/>
                        </a:rPr>
                        <a:t>launch</a:t>
                      </a:r>
                      <a:r>
                        <a:rPr lang="de-DE" sz="1400" b="1" i="0" kern="1200" dirty="0" smtClean="0">
                          <a:solidFill>
                            <a:schemeClr val="dk1"/>
                          </a:solidFill>
                          <a:effectLst/>
                          <a:latin typeface="+mn-lt"/>
                          <a:ea typeface="+mn-ea"/>
                          <a:cs typeface="+mn-cs"/>
                        </a:rPr>
                        <a:t>::</a:t>
                      </a:r>
                      <a:r>
                        <a:rPr lang="de-DE" sz="1400" b="1" i="0" kern="1200" dirty="0" err="1" smtClean="0">
                          <a:solidFill>
                            <a:schemeClr val="dk1"/>
                          </a:solidFill>
                          <a:effectLst/>
                          <a:latin typeface="+mn-lt"/>
                          <a:ea typeface="+mn-ea"/>
                          <a:cs typeface="+mn-cs"/>
                        </a:rPr>
                        <a:t>async</a:t>
                      </a:r>
                      <a:endParaRPr lang="de-DE" sz="1400"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12D2D">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de-DE" sz="1400" b="0" i="0" kern="1200" dirty="0" err="1" smtClean="0">
                          <a:solidFill>
                            <a:schemeClr val="dk1"/>
                          </a:solidFill>
                          <a:effectLst/>
                          <a:latin typeface="+mn-lt"/>
                          <a:ea typeface="+mn-ea"/>
                          <a:cs typeface="+mn-cs"/>
                        </a:rPr>
                        <a:t>start</a:t>
                      </a:r>
                      <a:r>
                        <a:rPr lang="de-DE" sz="1400" b="0" i="0" kern="1200" dirty="0" smtClean="0">
                          <a:solidFill>
                            <a:schemeClr val="dk1"/>
                          </a:solidFill>
                          <a:effectLst/>
                          <a:latin typeface="+mn-lt"/>
                          <a:ea typeface="+mn-ea"/>
                          <a:cs typeface="+mn-cs"/>
                        </a:rPr>
                        <a:t> separate </a:t>
                      </a:r>
                      <a:r>
                        <a:rPr lang="de-DE" sz="1400" b="0" i="0" kern="1200" dirty="0" err="1" smtClean="0">
                          <a:solidFill>
                            <a:schemeClr val="dk1"/>
                          </a:solidFill>
                          <a:effectLst/>
                          <a:latin typeface="+mn-lt"/>
                          <a:ea typeface="+mn-ea"/>
                          <a:cs typeface="+mn-cs"/>
                        </a:rPr>
                        <a:t>execution</a:t>
                      </a:r>
                      <a:r>
                        <a:rPr lang="de-DE" sz="1400" b="0" i="0" kern="1200" dirty="0" smtClean="0">
                          <a:solidFill>
                            <a:schemeClr val="dk1"/>
                          </a:solidFill>
                          <a:effectLst/>
                          <a:latin typeface="+mn-lt"/>
                          <a:ea typeface="+mn-ea"/>
                          <a:cs typeface="+mn-cs"/>
                        </a:rPr>
                        <a:t> </a:t>
                      </a:r>
                      <a:r>
                        <a:rPr lang="de-DE" sz="1400" b="0" i="0" kern="1200" dirty="0" err="1" smtClean="0">
                          <a:solidFill>
                            <a:schemeClr val="dk1"/>
                          </a:solidFill>
                          <a:effectLst/>
                          <a:latin typeface="+mn-lt"/>
                          <a:ea typeface="+mn-ea"/>
                          <a:cs typeface="+mn-cs"/>
                        </a:rPr>
                        <a:t>thread</a:t>
                      </a:r>
                      <a:endParaRPr lang="de-DE" sz="1400"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12D2D">
                        <a:tint val="40000"/>
                      </a:srgbClr>
                    </a:solidFill>
                  </a:tcPr>
                </a:tc>
              </a:tr>
              <a:tr h="37084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de-DE" sz="1400" b="1" i="0" kern="1200" dirty="0" err="1" smtClean="0">
                          <a:solidFill>
                            <a:schemeClr val="dk1"/>
                          </a:solidFill>
                          <a:effectLst/>
                          <a:latin typeface="+mn-lt"/>
                          <a:ea typeface="+mn-ea"/>
                          <a:cs typeface="+mn-cs"/>
                        </a:rPr>
                        <a:t>std</a:t>
                      </a:r>
                      <a:r>
                        <a:rPr lang="de-DE" sz="1400" b="1" i="0" kern="1200" dirty="0" smtClean="0">
                          <a:solidFill>
                            <a:schemeClr val="dk1"/>
                          </a:solidFill>
                          <a:effectLst/>
                          <a:latin typeface="+mn-lt"/>
                          <a:ea typeface="+mn-ea"/>
                          <a:cs typeface="+mn-cs"/>
                        </a:rPr>
                        <a:t>::</a:t>
                      </a:r>
                      <a:r>
                        <a:rPr lang="de-DE" sz="1400" b="1" i="0" kern="1200" dirty="0" err="1" smtClean="0">
                          <a:solidFill>
                            <a:schemeClr val="dk1"/>
                          </a:solidFill>
                          <a:effectLst/>
                          <a:latin typeface="+mn-lt"/>
                          <a:ea typeface="+mn-ea"/>
                          <a:cs typeface="+mn-cs"/>
                        </a:rPr>
                        <a:t>launch</a:t>
                      </a:r>
                      <a:r>
                        <a:rPr lang="de-DE" sz="1400" b="1" i="0" kern="1200" dirty="0" smtClean="0">
                          <a:solidFill>
                            <a:schemeClr val="dk1"/>
                          </a:solidFill>
                          <a:effectLst/>
                          <a:latin typeface="+mn-lt"/>
                          <a:ea typeface="+mn-ea"/>
                          <a:cs typeface="+mn-cs"/>
                        </a:rPr>
                        <a:t>::</a:t>
                      </a:r>
                      <a:r>
                        <a:rPr lang="de-DE" sz="1400" b="1" i="0" kern="1200" dirty="0" err="1" smtClean="0">
                          <a:solidFill>
                            <a:schemeClr val="dk1"/>
                          </a:solidFill>
                          <a:effectLst/>
                          <a:latin typeface="+mn-lt"/>
                          <a:ea typeface="+mn-ea"/>
                          <a:cs typeface="+mn-cs"/>
                        </a:rPr>
                        <a:t>deferred</a:t>
                      </a:r>
                      <a:endParaRPr lang="de-DE" sz="1400"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12D2D">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400" dirty="0">
                          <a:effectLst/>
                        </a:rPr>
                        <a:t>start calculation in the same thread at the moment when result is requested via the future (</a:t>
                      </a:r>
                      <a:r>
                        <a:rPr lang="en-US" sz="1400" b="1" dirty="0">
                          <a:effectLst/>
                        </a:rPr>
                        <a:t>lazy evaluation</a:t>
                      </a:r>
                      <a:r>
                        <a:rPr lang="en-US" sz="1400" dirty="0">
                          <a:effectLst/>
                        </a:rPr>
                        <a:t>)</a:t>
                      </a:r>
                    </a:p>
                  </a:txBody>
                  <a:tcPr marL="66675" marR="66675" marT="28575" marB="1905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12D2D">
                        <a:tint val="20000"/>
                      </a:srgbClr>
                    </a:solidFill>
                  </a:tcPr>
                </a:tc>
              </a:tr>
            </a:tbl>
          </a:graphicData>
        </a:graphic>
      </p:graphicFrame>
    </p:spTree>
    <p:extLst>
      <p:ext uri="{BB962C8B-B14F-4D97-AF65-F5344CB8AC3E}">
        <p14:creationId xmlns:p14="http://schemas.microsoft.com/office/powerpoint/2010/main" val="3026789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6" name="Textplatzhalter 5"/>
          <p:cNvSpPr>
            <a:spLocks noGrp="1"/>
          </p:cNvSpPr>
          <p:nvPr>
            <p:ph type="body" sz="quarter" idx="12"/>
          </p:nvPr>
        </p:nvSpPr>
        <p:spPr>
          <a:xfrm>
            <a:off x="684212" y="842963"/>
            <a:ext cx="4103811" cy="720675"/>
          </a:xfrm>
        </p:spPr>
        <p:txBody>
          <a:bodyPr>
            <a:normAutofit fontScale="85000" lnSpcReduction="10000"/>
          </a:bodyPr>
          <a:lstStyle/>
          <a:p>
            <a:r>
              <a:rPr lang="de-DE" dirty="0"/>
              <a:t>Safe </a:t>
            </a:r>
            <a:r>
              <a:rPr lang="de-DE" dirty="0" err="1"/>
              <a:t>access</a:t>
            </a:r>
            <a:r>
              <a:rPr lang="de-DE" dirty="0"/>
              <a:t> </a:t>
            </a:r>
            <a:r>
              <a:rPr lang="de-DE" dirty="0" err="1"/>
              <a:t>to</a:t>
            </a:r>
            <a:r>
              <a:rPr lang="de-DE" dirty="0"/>
              <a:t> </a:t>
            </a:r>
            <a:r>
              <a:rPr lang="de-DE" dirty="0" err="1"/>
              <a:t>shared</a:t>
            </a:r>
            <a:r>
              <a:rPr lang="de-DE" dirty="0"/>
              <a:t> </a:t>
            </a:r>
            <a:r>
              <a:rPr lang="de-DE" dirty="0" err="1"/>
              <a:t>data</a:t>
            </a:r>
            <a:endParaRPr lang="de-DE" dirty="0"/>
          </a:p>
        </p:txBody>
      </p:sp>
    </p:spTree>
    <p:extLst>
      <p:ext uri="{BB962C8B-B14F-4D97-AF65-F5344CB8AC3E}">
        <p14:creationId xmlns:p14="http://schemas.microsoft.com/office/powerpoint/2010/main" val="35514635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US" dirty="0"/>
              <a:t>Example: Wrong synchronization</a:t>
            </a:r>
            <a:endParaRPr lang="de-DE" dirty="0"/>
          </a:p>
        </p:txBody>
      </p:sp>
      <p:sp>
        <p:nvSpPr>
          <p:cNvPr id="2" name="Datumsplatzhalter 1"/>
          <p:cNvSpPr>
            <a:spLocks noGrp="1"/>
          </p:cNvSpPr>
          <p:nvPr>
            <p:ph type="dt" sz="half" idx="10"/>
          </p:nvPr>
        </p:nvSpPr>
        <p:spPr/>
        <p:txBody>
          <a:bodyPr/>
          <a:lstStyle/>
          <a:p>
            <a:pPr algn="r"/>
            <a:r>
              <a:rPr lang="de-DE" smtClean="0"/>
              <a:t>Gerald Fahrnholz - April 2017</a:t>
            </a:r>
            <a:endParaRPr lang="de-DE" dirty="0"/>
          </a:p>
        </p:txBody>
      </p:sp>
      <p:sp>
        <p:nvSpPr>
          <p:cNvPr id="3" name="Fußzeilenplatzhalter 2"/>
          <p:cNvSpPr>
            <a:spLocks noGrp="1"/>
          </p:cNvSpPr>
          <p:nvPr>
            <p:ph type="ftr" sz="quarter" idx="11"/>
          </p:nvPr>
        </p:nvSpPr>
        <p:spPr/>
        <p:txBody>
          <a:bodyPr/>
          <a:lstStyle/>
          <a:p>
            <a:pPr algn="l"/>
            <a:r>
              <a:rPr lang="de-DE" smtClean="0"/>
              <a:t>Multithreading</a:t>
            </a:r>
            <a:endParaRPr lang="de-DE" dirty="0"/>
          </a:p>
        </p:txBody>
      </p:sp>
      <p:sp>
        <p:nvSpPr>
          <p:cNvPr id="6" name="Textplatzhalter 5"/>
          <p:cNvSpPr>
            <a:spLocks noGrp="1"/>
          </p:cNvSpPr>
          <p:nvPr>
            <p:ph type="body" sz="quarter" idx="12"/>
          </p:nvPr>
        </p:nvSpPr>
        <p:spPr>
          <a:xfrm>
            <a:off x="6732241" y="195486"/>
            <a:ext cx="2160240" cy="360040"/>
          </a:xfrm>
        </p:spPr>
        <p:txBody>
          <a:bodyPr>
            <a:normAutofit/>
          </a:bodyPr>
          <a:lstStyle/>
          <a:p>
            <a:r>
              <a:rPr lang="de-DE" dirty="0"/>
              <a:t>Safe </a:t>
            </a:r>
            <a:r>
              <a:rPr lang="de-DE" dirty="0" err="1"/>
              <a:t>access</a:t>
            </a:r>
            <a:r>
              <a:rPr lang="de-DE" dirty="0"/>
              <a:t> </a:t>
            </a:r>
            <a:r>
              <a:rPr lang="de-DE" dirty="0" err="1"/>
              <a:t>to</a:t>
            </a:r>
            <a:r>
              <a:rPr lang="de-DE" dirty="0"/>
              <a:t> </a:t>
            </a:r>
            <a:r>
              <a:rPr lang="de-DE" dirty="0" err="1"/>
              <a:t>shared</a:t>
            </a:r>
            <a:r>
              <a:rPr lang="de-DE" dirty="0"/>
              <a:t> </a:t>
            </a:r>
            <a:r>
              <a:rPr lang="de-DE" dirty="0" err="1"/>
              <a:t>data</a:t>
            </a:r>
            <a:endParaRPr lang="de-DE" dirty="0"/>
          </a:p>
        </p:txBody>
      </p:sp>
      <p:sp>
        <p:nvSpPr>
          <p:cNvPr id="7" name="Rechteck 6"/>
          <p:cNvSpPr/>
          <p:nvPr/>
        </p:nvSpPr>
        <p:spPr>
          <a:xfrm>
            <a:off x="323528" y="699542"/>
            <a:ext cx="4032448" cy="954107"/>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Global data definitions</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int</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g_someCounter</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0;</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FF"/>
                </a:solidFill>
                <a:effectLst/>
                <a:highlight>
                  <a:srgbClr val="FFFFFF"/>
                </a:highlight>
                <a:uLnTx/>
                <a:uFillTx/>
                <a:latin typeface="Consolas"/>
              </a:rPr>
              <a:t>double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g_someValue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0.0;</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bool</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g_ready</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false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p:txBody>
      </p:sp>
      <p:sp>
        <p:nvSpPr>
          <p:cNvPr id="8" name="Rechteck 7"/>
          <p:cNvSpPr/>
          <p:nvPr/>
        </p:nvSpPr>
        <p:spPr>
          <a:xfrm>
            <a:off x="313631" y="1751022"/>
            <a:ext cx="4042345" cy="954107"/>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Thread A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changing</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global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data</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g_someCounter</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47;</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g_someValue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3.14;</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g_ready</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true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p:txBody>
      </p:sp>
      <p:sp>
        <p:nvSpPr>
          <p:cNvPr id="9" name="Rechteck 8"/>
          <p:cNvSpPr/>
          <p:nvPr/>
        </p:nvSpPr>
        <p:spPr>
          <a:xfrm>
            <a:off x="313631" y="2805420"/>
            <a:ext cx="4042345" cy="1600438"/>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800" b="0" i="0" u="none" strike="noStrike" kern="0" cap="none" spc="0" normalizeH="0" baseline="0" noProof="0" dirty="0" smtClean="0">
                <a:ln>
                  <a:noFill/>
                </a:ln>
                <a:solidFill>
                  <a:srgbClr val="008000"/>
                </a:solidFill>
                <a:effectLst/>
                <a:highlight>
                  <a:srgbClr val="FFFFFF"/>
                </a:highlight>
                <a:uLnTx/>
                <a:uFillTx/>
                <a:latin typeface="Consolas"/>
              </a:rPr>
              <a:t>//</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Thread B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processes</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data</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if</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they</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r>
            <a:b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b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are</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ready</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for</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processing</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if</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g_ready</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myCounter</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g_someCounter</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myValue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g_someValue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2;</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p:txBody>
      </p:sp>
      <p:sp>
        <p:nvSpPr>
          <p:cNvPr id="10" name="Textplatzhalter 5"/>
          <p:cNvSpPr txBox="1">
            <a:spLocks/>
          </p:cNvSpPr>
          <p:nvPr/>
        </p:nvSpPr>
        <p:spPr>
          <a:xfrm>
            <a:off x="323528" y="4491698"/>
            <a:ext cx="4248472" cy="643765"/>
          </a:xfrm>
          <a:prstGeom prst="rect">
            <a:avLst/>
          </a:prstGeom>
        </p:spPr>
        <p:txBody>
          <a:bodyPr vert="horz" lIns="0" tIns="0" rIns="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spcBef>
                <a:spcPct val="20000"/>
              </a:spcBef>
              <a:spcAft>
                <a:spcPts val="800"/>
              </a:spcAft>
              <a:buClr>
                <a:srgbClr val="B2B2B2"/>
              </a:buClr>
            </a:pPr>
            <a:r>
              <a:rPr lang="de-DE" sz="2000" dirty="0" err="1" smtClean="0">
                <a:solidFill>
                  <a:srgbClr val="FF0000"/>
                </a:solidFill>
                <a:latin typeface="Arial"/>
              </a:rPr>
              <a:t>What</a:t>
            </a:r>
            <a:r>
              <a:rPr lang="de-DE" sz="2000" dirty="0" smtClean="0">
                <a:solidFill>
                  <a:srgbClr val="FF0000"/>
                </a:solidFill>
                <a:latin typeface="Arial"/>
              </a:rPr>
              <a:t> </a:t>
            </a:r>
            <a:r>
              <a:rPr lang="de-DE" sz="2000" dirty="0" err="1" smtClean="0">
                <a:solidFill>
                  <a:srgbClr val="FF0000"/>
                </a:solidFill>
                <a:latin typeface="Arial"/>
              </a:rPr>
              <a:t>is</a:t>
            </a:r>
            <a:r>
              <a:rPr lang="de-DE" sz="2000" dirty="0" smtClean="0">
                <a:solidFill>
                  <a:srgbClr val="FF0000"/>
                </a:solidFill>
                <a:latin typeface="Arial"/>
              </a:rPr>
              <a:t> </a:t>
            </a:r>
            <a:r>
              <a:rPr lang="de-DE" sz="2000" dirty="0" err="1" smtClean="0">
                <a:solidFill>
                  <a:srgbClr val="FF0000"/>
                </a:solidFill>
                <a:latin typeface="Arial"/>
              </a:rPr>
              <a:t>wrong</a:t>
            </a:r>
            <a:r>
              <a:rPr lang="de-DE" sz="2000" dirty="0" smtClean="0">
                <a:solidFill>
                  <a:srgbClr val="FF0000"/>
                </a:solidFill>
                <a:latin typeface="Arial"/>
              </a:rPr>
              <a:t> </a:t>
            </a:r>
            <a:r>
              <a:rPr lang="de-DE" sz="2000" dirty="0" err="1" smtClean="0">
                <a:solidFill>
                  <a:srgbClr val="FF0000"/>
                </a:solidFill>
                <a:latin typeface="Arial"/>
              </a:rPr>
              <a:t>here</a:t>
            </a:r>
            <a:r>
              <a:rPr lang="de-DE" sz="2000" dirty="0" smtClean="0">
                <a:solidFill>
                  <a:srgbClr val="FF0000"/>
                </a:solidFill>
                <a:latin typeface="Arial"/>
              </a:rPr>
              <a:t>?</a:t>
            </a:r>
            <a:br>
              <a:rPr lang="de-DE" sz="2000" dirty="0" smtClean="0">
                <a:solidFill>
                  <a:srgbClr val="FF0000"/>
                </a:solidFill>
                <a:latin typeface="Arial"/>
              </a:rPr>
            </a:br>
            <a:r>
              <a:rPr lang="de-DE" sz="2000" b="0" dirty="0" smtClean="0">
                <a:solidFill>
                  <a:srgbClr val="FF0000"/>
                </a:solidFill>
                <a:latin typeface="Arial"/>
              </a:rPr>
              <a:t/>
            </a:r>
            <a:br>
              <a:rPr lang="de-DE" sz="2000" b="0" dirty="0" smtClean="0">
                <a:solidFill>
                  <a:srgbClr val="FF0000"/>
                </a:solidFill>
                <a:latin typeface="Arial"/>
              </a:rPr>
            </a:br>
            <a:endParaRPr lang="de-DE" sz="2000" b="0" dirty="0" smtClean="0">
              <a:solidFill>
                <a:srgbClr val="FF0000"/>
              </a:solidFill>
              <a:latin typeface="Arial"/>
            </a:endParaRPr>
          </a:p>
          <a:p>
            <a:pPr lvl="1">
              <a:spcBef>
                <a:spcPct val="20000"/>
              </a:spcBef>
              <a:spcAft>
                <a:spcPts val="800"/>
              </a:spcAft>
              <a:buClr>
                <a:srgbClr val="B2B2B2"/>
              </a:buClr>
            </a:pPr>
            <a:endParaRPr lang="de-DE" sz="2000" dirty="0" smtClean="0">
              <a:solidFill>
                <a:srgbClr val="FF0000"/>
              </a:solidFill>
              <a:latin typeface="Arial"/>
            </a:endParaRPr>
          </a:p>
          <a:p>
            <a:pPr lvl="1">
              <a:spcBef>
                <a:spcPct val="20000"/>
              </a:spcBef>
              <a:spcAft>
                <a:spcPts val="800"/>
              </a:spcAft>
              <a:buClr>
                <a:srgbClr val="B2B2B2"/>
              </a:buClr>
            </a:pPr>
            <a:endParaRPr lang="de-DE" sz="2000" b="0" dirty="0">
              <a:solidFill>
                <a:srgbClr val="FF0000"/>
              </a:solidFill>
              <a:latin typeface="Arial"/>
            </a:endParaRPr>
          </a:p>
        </p:txBody>
      </p:sp>
    </p:spTree>
    <p:extLst>
      <p:ext uri="{BB962C8B-B14F-4D97-AF65-F5344CB8AC3E}">
        <p14:creationId xmlns:p14="http://schemas.microsoft.com/office/powerpoint/2010/main" val="21653442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US" dirty="0"/>
              <a:t>Example: Wrong synchronization</a:t>
            </a:r>
            <a:endParaRPr lang="de-DE" dirty="0"/>
          </a:p>
        </p:txBody>
      </p:sp>
      <p:sp>
        <p:nvSpPr>
          <p:cNvPr id="2" name="Datumsplatzhalter 1"/>
          <p:cNvSpPr>
            <a:spLocks noGrp="1"/>
          </p:cNvSpPr>
          <p:nvPr>
            <p:ph type="dt" sz="half" idx="10"/>
          </p:nvPr>
        </p:nvSpPr>
        <p:spPr/>
        <p:txBody>
          <a:bodyPr/>
          <a:lstStyle/>
          <a:p>
            <a:pPr algn="r"/>
            <a:r>
              <a:rPr lang="de-DE" smtClean="0"/>
              <a:t>Gerald Fahrnholz - April 2017</a:t>
            </a:r>
            <a:endParaRPr lang="de-DE" dirty="0"/>
          </a:p>
        </p:txBody>
      </p:sp>
      <p:sp>
        <p:nvSpPr>
          <p:cNvPr id="3" name="Fußzeilenplatzhalter 2"/>
          <p:cNvSpPr>
            <a:spLocks noGrp="1"/>
          </p:cNvSpPr>
          <p:nvPr>
            <p:ph type="ftr" sz="quarter" idx="11"/>
          </p:nvPr>
        </p:nvSpPr>
        <p:spPr/>
        <p:txBody>
          <a:bodyPr/>
          <a:lstStyle/>
          <a:p>
            <a:pPr algn="l"/>
            <a:r>
              <a:rPr lang="de-DE" smtClean="0"/>
              <a:t>Multithreading</a:t>
            </a:r>
            <a:endParaRPr lang="de-DE" dirty="0"/>
          </a:p>
        </p:txBody>
      </p:sp>
      <p:sp>
        <p:nvSpPr>
          <p:cNvPr id="6" name="Textplatzhalter 5"/>
          <p:cNvSpPr>
            <a:spLocks noGrp="1"/>
          </p:cNvSpPr>
          <p:nvPr>
            <p:ph type="body" sz="quarter" idx="12"/>
          </p:nvPr>
        </p:nvSpPr>
        <p:spPr>
          <a:xfrm>
            <a:off x="6588225" y="195486"/>
            <a:ext cx="2304256" cy="360040"/>
          </a:xfrm>
        </p:spPr>
        <p:txBody>
          <a:bodyPr>
            <a:normAutofit/>
          </a:bodyPr>
          <a:lstStyle/>
          <a:p>
            <a:r>
              <a:rPr lang="de-DE" dirty="0"/>
              <a:t>Safe </a:t>
            </a:r>
            <a:r>
              <a:rPr lang="de-DE" dirty="0" err="1"/>
              <a:t>access</a:t>
            </a:r>
            <a:r>
              <a:rPr lang="de-DE" dirty="0"/>
              <a:t> </a:t>
            </a:r>
            <a:r>
              <a:rPr lang="de-DE" dirty="0" err="1"/>
              <a:t>to</a:t>
            </a:r>
            <a:r>
              <a:rPr lang="de-DE" dirty="0"/>
              <a:t> </a:t>
            </a:r>
            <a:r>
              <a:rPr lang="de-DE" dirty="0" err="1"/>
              <a:t>shared</a:t>
            </a:r>
            <a:r>
              <a:rPr lang="de-DE" dirty="0"/>
              <a:t> </a:t>
            </a:r>
            <a:r>
              <a:rPr lang="de-DE" dirty="0" err="1"/>
              <a:t>data</a:t>
            </a:r>
            <a:endParaRPr lang="de-DE" dirty="0"/>
          </a:p>
        </p:txBody>
      </p:sp>
      <p:sp>
        <p:nvSpPr>
          <p:cNvPr id="7" name="Rechteck 6"/>
          <p:cNvSpPr/>
          <p:nvPr/>
        </p:nvSpPr>
        <p:spPr>
          <a:xfrm>
            <a:off x="323528" y="699542"/>
            <a:ext cx="4032448" cy="954107"/>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Global data definitions</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int</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g_someCounter</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0;</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FF"/>
                </a:solidFill>
                <a:effectLst/>
                <a:highlight>
                  <a:srgbClr val="FFFFFF"/>
                </a:highlight>
                <a:uLnTx/>
                <a:uFillTx/>
                <a:latin typeface="Consolas"/>
              </a:rPr>
              <a:t>double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g_someValue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0.0;</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bool</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g_ready</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false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p:txBody>
      </p:sp>
      <p:sp>
        <p:nvSpPr>
          <p:cNvPr id="8" name="Rechteck 7"/>
          <p:cNvSpPr/>
          <p:nvPr/>
        </p:nvSpPr>
        <p:spPr>
          <a:xfrm>
            <a:off x="313631" y="1751022"/>
            <a:ext cx="4042345" cy="954107"/>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Thread A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changing</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global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data</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g_someCounter</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47;</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g_someValue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3.14;</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g_ready</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true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p:txBody>
      </p:sp>
      <p:sp>
        <p:nvSpPr>
          <p:cNvPr id="9" name="Rechteck 8"/>
          <p:cNvSpPr/>
          <p:nvPr/>
        </p:nvSpPr>
        <p:spPr>
          <a:xfrm>
            <a:off x="313631" y="2805420"/>
            <a:ext cx="4042345" cy="1600438"/>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800" b="0" i="0" u="none" strike="noStrike" kern="0" cap="none" spc="0" normalizeH="0" baseline="0" noProof="0" dirty="0" smtClean="0">
                <a:ln>
                  <a:noFill/>
                </a:ln>
                <a:solidFill>
                  <a:srgbClr val="008000"/>
                </a:solidFill>
                <a:effectLst/>
                <a:highlight>
                  <a:srgbClr val="FFFFFF"/>
                </a:highlight>
                <a:uLnTx/>
                <a:uFillTx/>
                <a:latin typeface="Consolas"/>
              </a:rPr>
              <a:t>//</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Thread B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processes</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data</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if</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they</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r>
            <a:b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b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are</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ready</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for</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processing</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if</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g_ready</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myCounter</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g_someCounter</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myValue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g_someValue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2;</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p:txBody>
      </p:sp>
      <p:sp>
        <p:nvSpPr>
          <p:cNvPr id="10" name="Textplatzhalter 5"/>
          <p:cNvSpPr txBox="1">
            <a:spLocks/>
          </p:cNvSpPr>
          <p:nvPr/>
        </p:nvSpPr>
        <p:spPr>
          <a:xfrm>
            <a:off x="323528" y="4491698"/>
            <a:ext cx="4248472" cy="643765"/>
          </a:xfrm>
          <a:prstGeom prst="rect">
            <a:avLst/>
          </a:prstGeom>
        </p:spPr>
        <p:txBody>
          <a:bodyPr vert="horz" lIns="0" tIns="0" rIns="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spcBef>
                <a:spcPct val="20000"/>
              </a:spcBef>
              <a:spcAft>
                <a:spcPts val="800"/>
              </a:spcAft>
              <a:buClr>
                <a:srgbClr val="B2B2B2"/>
              </a:buClr>
            </a:pPr>
            <a:r>
              <a:rPr lang="de-DE" sz="2000" dirty="0" err="1" smtClean="0">
                <a:solidFill>
                  <a:srgbClr val="FF0000"/>
                </a:solidFill>
                <a:latin typeface="Arial"/>
              </a:rPr>
              <a:t>What</a:t>
            </a:r>
            <a:r>
              <a:rPr lang="de-DE" sz="2000" dirty="0" smtClean="0">
                <a:solidFill>
                  <a:srgbClr val="FF0000"/>
                </a:solidFill>
                <a:latin typeface="Arial"/>
              </a:rPr>
              <a:t> </a:t>
            </a:r>
            <a:r>
              <a:rPr lang="de-DE" sz="2000" dirty="0" err="1" smtClean="0">
                <a:solidFill>
                  <a:srgbClr val="FF0000"/>
                </a:solidFill>
                <a:latin typeface="Arial"/>
              </a:rPr>
              <a:t>is</a:t>
            </a:r>
            <a:r>
              <a:rPr lang="de-DE" sz="2000" dirty="0" smtClean="0">
                <a:solidFill>
                  <a:srgbClr val="FF0000"/>
                </a:solidFill>
                <a:latin typeface="Arial"/>
              </a:rPr>
              <a:t> </a:t>
            </a:r>
            <a:r>
              <a:rPr lang="de-DE" sz="2000" dirty="0" err="1" smtClean="0">
                <a:solidFill>
                  <a:srgbClr val="FF0000"/>
                </a:solidFill>
                <a:latin typeface="Arial"/>
              </a:rPr>
              <a:t>wrong</a:t>
            </a:r>
            <a:r>
              <a:rPr lang="de-DE" sz="2000" dirty="0" smtClean="0">
                <a:solidFill>
                  <a:srgbClr val="FF0000"/>
                </a:solidFill>
                <a:latin typeface="Arial"/>
              </a:rPr>
              <a:t> </a:t>
            </a:r>
            <a:r>
              <a:rPr lang="de-DE" sz="2000" dirty="0" err="1" smtClean="0">
                <a:solidFill>
                  <a:srgbClr val="FF0000"/>
                </a:solidFill>
                <a:latin typeface="Arial"/>
              </a:rPr>
              <a:t>here</a:t>
            </a:r>
            <a:r>
              <a:rPr lang="de-DE" sz="2000" dirty="0" smtClean="0">
                <a:solidFill>
                  <a:srgbClr val="FF0000"/>
                </a:solidFill>
                <a:latin typeface="Arial"/>
              </a:rPr>
              <a:t>?</a:t>
            </a:r>
            <a:br>
              <a:rPr lang="de-DE" sz="2000" dirty="0" smtClean="0">
                <a:solidFill>
                  <a:srgbClr val="FF0000"/>
                </a:solidFill>
                <a:latin typeface="Arial"/>
              </a:rPr>
            </a:br>
            <a:r>
              <a:rPr lang="de-DE" sz="2000" b="0" dirty="0" smtClean="0">
                <a:solidFill>
                  <a:srgbClr val="FF0000"/>
                </a:solidFill>
                <a:latin typeface="Arial"/>
              </a:rPr>
              <a:t/>
            </a:r>
            <a:br>
              <a:rPr lang="de-DE" sz="2000" b="0" dirty="0" smtClean="0">
                <a:solidFill>
                  <a:srgbClr val="FF0000"/>
                </a:solidFill>
                <a:latin typeface="Arial"/>
              </a:rPr>
            </a:br>
            <a:endParaRPr lang="de-DE" sz="2000" b="0" dirty="0" smtClean="0">
              <a:solidFill>
                <a:srgbClr val="FF0000"/>
              </a:solidFill>
              <a:latin typeface="Arial"/>
            </a:endParaRPr>
          </a:p>
          <a:p>
            <a:pPr lvl="1">
              <a:spcBef>
                <a:spcPct val="20000"/>
              </a:spcBef>
              <a:spcAft>
                <a:spcPts val="800"/>
              </a:spcAft>
              <a:buClr>
                <a:srgbClr val="B2B2B2"/>
              </a:buClr>
            </a:pPr>
            <a:endParaRPr lang="de-DE" sz="2000" dirty="0" smtClean="0">
              <a:solidFill>
                <a:srgbClr val="FF0000"/>
              </a:solidFill>
              <a:latin typeface="Arial"/>
            </a:endParaRPr>
          </a:p>
          <a:p>
            <a:pPr lvl="1">
              <a:spcBef>
                <a:spcPct val="20000"/>
              </a:spcBef>
              <a:spcAft>
                <a:spcPts val="800"/>
              </a:spcAft>
              <a:buClr>
                <a:srgbClr val="B2B2B2"/>
              </a:buClr>
            </a:pPr>
            <a:endParaRPr lang="de-DE" sz="2000" b="0" dirty="0">
              <a:solidFill>
                <a:srgbClr val="FF0000"/>
              </a:solidFill>
              <a:latin typeface="Arial"/>
            </a:endParaRPr>
          </a:p>
        </p:txBody>
      </p:sp>
      <p:sp>
        <p:nvSpPr>
          <p:cNvPr id="11" name="Textplatzhalter 5"/>
          <p:cNvSpPr txBox="1">
            <a:spLocks/>
          </p:cNvSpPr>
          <p:nvPr/>
        </p:nvSpPr>
        <p:spPr>
          <a:xfrm>
            <a:off x="4572000" y="699542"/>
            <a:ext cx="4248472" cy="5044020"/>
          </a:xfrm>
          <a:prstGeom prst="rect">
            <a:avLst/>
          </a:prstGeom>
        </p:spPr>
        <p:txBody>
          <a:bodyPr vert="horz" lIns="0" tIns="0" rIns="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1" indent="0" algn="l" defTabSz="914400" rtl="0" eaLnBrk="1" fontAlgn="auto" latinLnBrk="0" hangingPunct="1">
              <a:lnSpc>
                <a:spcPct val="95000"/>
              </a:lnSpc>
              <a:spcBef>
                <a:spcPct val="20000"/>
              </a:spcBef>
              <a:spcAft>
                <a:spcPts val="800"/>
              </a:spcAft>
              <a:buClr>
                <a:srgbClr val="B2B2B2"/>
              </a:buClr>
              <a:buSzTx/>
              <a:buFont typeface="Arial" pitchFamily="34" charset="0"/>
              <a:buNone/>
              <a:tabLst/>
              <a:defRPr/>
            </a:pPr>
            <a:r>
              <a:rPr kumimoji="0" lang="de-DE" sz="1400" b="1" i="0" u="none" strike="noStrike" kern="1200" cap="none" spc="0" normalizeH="0" baseline="0" noProof="0" dirty="0" err="1" smtClean="0">
                <a:ln>
                  <a:noFill/>
                </a:ln>
                <a:solidFill>
                  <a:srgbClr val="5A73B9"/>
                </a:solidFill>
                <a:effectLst/>
                <a:uLnTx/>
                <a:uFillTx/>
                <a:latin typeface="Arial"/>
                <a:ea typeface="+mn-ea"/>
                <a:cs typeface="Arial" pitchFamily="34" charset="0"/>
              </a:rPr>
              <a:t>Possible</a:t>
            </a:r>
            <a:r>
              <a:rPr kumimoji="0" lang="de-DE" sz="1400" b="1" i="0" u="none" strike="noStrike" kern="1200" cap="none" spc="0" normalizeH="0" baseline="0" noProof="0" dirty="0" smtClean="0">
                <a:ln>
                  <a:noFill/>
                </a:ln>
                <a:solidFill>
                  <a:srgbClr val="5A73B9"/>
                </a:solidFill>
                <a:effectLst/>
                <a:uLnTx/>
                <a:uFillTx/>
                <a:latin typeface="Arial"/>
                <a:ea typeface="+mn-ea"/>
                <a:cs typeface="Arial" pitchFamily="34" charset="0"/>
              </a:rPr>
              <a:t>: </a:t>
            </a:r>
            <a:r>
              <a:rPr kumimoji="0" lang="de-DE" sz="1400" b="1" i="0" u="none" strike="noStrike" kern="1200" cap="none" spc="0" normalizeH="0" baseline="0" noProof="0" dirty="0" err="1" smtClean="0">
                <a:ln>
                  <a:noFill/>
                </a:ln>
                <a:solidFill>
                  <a:srgbClr val="5A73B9"/>
                </a:solidFill>
                <a:effectLst/>
                <a:uLnTx/>
                <a:uFillTx/>
                <a:latin typeface="Arial"/>
                <a:ea typeface="+mn-ea"/>
                <a:cs typeface="Arial" pitchFamily="34" charset="0"/>
              </a:rPr>
              <a:t>changed</a:t>
            </a:r>
            <a:r>
              <a:rPr kumimoji="0" lang="de-DE" sz="1400" b="1" i="0" u="none" strike="noStrike" kern="1200" cap="none" spc="0" normalizeH="0" baseline="0" noProof="0" dirty="0" smtClean="0">
                <a:ln>
                  <a:noFill/>
                </a:ln>
                <a:solidFill>
                  <a:srgbClr val="5A73B9"/>
                </a:solidFill>
                <a:effectLst/>
                <a:uLnTx/>
                <a:uFillTx/>
                <a:latin typeface="Arial"/>
                <a:ea typeface="+mn-ea"/>
                <a:cs typeface="Arial" pitchFamily="34" charset="0"/>
              </a:rPr>
              <a:t> </a:t>
            </a:r>
            <a:r>
              <a:rPr kumimoji="0" lang="de-DE" sz="1400" b="1" i="0" u="none" strike="noStrike" kern="1200" cap="none" spc="0" normalizeH="0" baseline="0" noProof="0" dirty="0" err="1" smtClean="0">
                <a:ln>
                  <a:noFill/>
                </a:ln>
                <a:solidFill>
                  <a:srgbClr val="5A73B9"/>
                </a:solidFill>
                <a:effectLst/>
                <a:uLnTx/>
                <a:uFillTx/>
                <a:latin typeface="Arial"/>
                <a:ea typeface="+mn-ea"/>
                <a:cs typeface="Arial" pitchFamily="34" charset="0"/>
              </a:rPr>
              <a:t>execution</a:t>
            </a:r>
            <a:r>
              <a:rPr kumimoji="0" lang="de-DE" sz="1400" b="1" i="0" u="none" strike="noStrike" kern="1200" cap="none" spc="0" normalizeH="0" baseline="0" noProof="0" dirty="0" smtClean="0">
                <a:ln>
                  <a:noFill/>
                </a:ln>
                <a:solidFill>
                  <a:srgbClr val="5A73B9"/>
                </a:solidFill>
                <a:effectLst/>
                <a:uLnTx/>
                <a:uFillTx/>
                <a:latin typeface="Arial"/>
                <a:ea typeface="+mn-ea"/>
                <a:cs typeface="Arial" pitchFamily="34" charset="0"/>
              </a:rPr>
              <a:t> </a:t>
            </a:r>
            <a:r>
              <a:rPr kumimoji="0" lang="de-DE" sz="1400" b="1" i="0" u="none" strike="noStrike" kern="1200" cap="none" spc="0" normalizeH="0" baseline="0" noProof="0" dirty="0" err="1" smtClean="0">
                <a:ln>
                  <a:noFill/>
                </a:ln>
                <a:solidFill>
                  <a:srgbClr val="5A73B9"/>
                </a:solidFill>
                <a:effectLst/>
                <a:uLnTx/>
                <a:uFillTx/>
                <a:latin typeface="Arial"/>
                <a:ea typeface="+mn-ea"/>
                <a:cs typeface="Arial" pitchFamily="34" charset="0"/>
              </a:rPr>
              <a:t>order</a:t>
            </a:r>
            <a:r>
              <a:rPr kumimoji="0" lang="de-DE" sz="1400" b="1" i="0" u="none" strike="noStrike" kern="1200" cap="none" spc="0" normalizeH="0" baseline="0" noProof="0" dirty="0" smtClean="0">
                <a:ln>
                  <a:noFill/>
                </a:ln>
                <a:solidFill>
                  <a:srgbClr val="5A73B9"/>
                </a:solidFill>
                <a:effectLst/>
                <a:uLnTx/>
                <a:uFillTx/>
                <a:latin typeface="Arial"/>
                <a:ea typeface="+mn-ea"/>
                <a:cs typeface="Arial" pitchFamily="34" charset="0"/>
              </a:rPr>
              <a:t/>
            </a:r>
            <a:br>
              <a:rPr kumimoji="0" lang="de-DE" sz="1400" b="1" i="0" u="none" strike="noStrike" kern="1200" cap="none" spc="0" normalizeH="0" baseline="0" noProof="0" dirty="0" smtClean="0">
                <a:ln>
                  <a:noFill/>
                </a:ln>
                <a:solidFill>
                  <a:srgbClr val="5A73B9"/>
                </a:solidFill>
                <a:effectLst/>
                <a:uLnTx/>
                <a:uFillTx/>
                <a:latin typeface="Arial"/>
                <a:ea typeface="+mn-ea"/>
                <a:cs typeface="Arial" pitchFamily="34" charset="0"/>
              </a:rPr>
            </a:br>
            <a:r>
              <a:rPr kumimoji="0" lang="en-US"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compiler may generate optimized code which first sets the ready flag and then changes the other values. As a consequence the consuming thread may work with wrong (or half written) data.</a:t>
            </a:r>
          </a:p>
          <a:p>
            <a:pPr marL="0" marR="0" lvl="1" indent="0" algn="l" defTabSz="914400" rtl="0" eaLnBrk="1" fontAlgn="auto" latinLnBrk="0" hangingPunct="1">
              <a:lnSpc>
                <a:spcPct val="95000"/>
              </a:lnSpc>
              <a:spcBef>
                <a:spcPct val="20000"/>
              </a:spcBef>
              <a:spcAft>
                <a:spcPts val="800"/>
              </a:spcAft>
              <a:buClr>
                <a:srgbClr val="B2B2B2"/>
              </a:buClr>
              <a:buSzTx/>
              <a:buFont typeface="Arial" pitchFamily="34" charset="0"/>
              <a:buNone/>
              <a:tabLst/>
              <a:defRPr/>
            </a:pPr>
            <a:r>
              <a:rPr kumimoji="0" lang="de-DE" sz="1400" b="1" i="0" u="none" strike="noStrike" kern="1200" cap="none" spc="0" normalizeH="0" baseline="0" noProof="0" dirty="0" err="1" smtClean="0">
                <a:ln>
                  <a:noFill/>
                </a:ln>
                <a:solidFill>
                  <a:srgbClr val="5A73B9"/>
                </a:solidFill>
                <a:effectLst/>
                <a:uLnTx/>
                <a:uFillTx/>
                <a:latin typeface="Arial"/>
                <a:ea typeface="+mn-ea"/>
                <a:cs typeface="Arial" pitchFamily="34" charset="0"/>
              </a:rPr>
              <a:t>Possible</a:t>
            </a:r>
            <a:r>
              <a:rPr kumimoji="0" lang="de-DE" sz="1400" b="1" i="0" u="none" strike="noStrike" kern="1200" cap="none" spc="0" normalizeH="0" baseline="0" noProof="0" dirty="0" smtClean="0">
                <a:ln>
                  <a:noFill/>
                </a:ln>
                <a:solidFill>
                  <a:srgbClr val="5A73B9"/>
                </a:solidFill>
                <a:effectLst/>
                <a:uLnTx/>
                <a:uFillTx/>
                <a:latin typeface="Arial"/>
                <a:ea typeface="+mn-ea"/>
                <a:cs typeface="Arial" pitchFamily="34" charset="0"/>
              </a:rPr>
              <a:t>: </a:t>
            </a:r>
            <a:r>
              <a:rPr kumimoji="0" lang="de-DE" sz="1400" b="1" i="0" u="none" strike="noStrike" kern="1200" cap="none" spc="0" normalizeH="0" baseline="0" noProof="0" dirty="0" err="1" smtClean="0">
                <a:ln>
                  <a:noFill/>
                </a:ln>
                <a:solidFill>
                  <a:srgbClr val="5A73B9"/>
                </a:solidFill>
                <a:effectLst/>
                <a:uLnTx/>
                <a:uFillTx/>
                <a:latin typeface="Arial"/>
                <a:ea typeface="+mn-ea"/>
                <a:cs typeface="Arial" pitchFamily="34" charset="0"/>
              </a:rPr>
              <a:t>caching</a:t>
            </a:r>
            <a:r>
              <a:rPr kumimoji="0" lang="de-DE" sz="1400" b="1" i="0" u="none" strike="noStrike" kern="1200" cap="none" spc="0" normalizeH="0" baseline="0" noProof="0" dirty="0" smtClean="0">
                <a:ln>
                  <a:noFill/>
                </a:ln>
                <a:solidFill>
                  <a:srgbClr val="5A73B9"/>
                </a:solidFill>
                <a:effectLst/>
                <a:uLnTx/>
                <a:uFillTx/>
                <a:latin typeface="Arial"/>
                <a:ea typeface="+mn-ea"/>
                <a:cs typeface="Arial" pitchFamily="34" charset="0"/>
              </a:rPr>
              <a:t> </a:t>
            </a:r>
            <a:r>
              <a:rPr kumimoji="0" lang="de-DE" sz="1400" b="1" i="0" u="none" strike="noStrike" kern="1200" cap="none" spc="0" normalizeH="0" baseline="0" noProof="0" dirty="0" err="1" smtClean="0">
                <a:ln>
                  <a:noFill/>
                </a:ln>
                <a:solidFill>
                  <a:srgbClr val="5A73B9"/>
                </a:solidFill>
                <a:effectLst/>
                <a:uLnTx/>
                <a:uFillTx/>
                <a:latin typeface="Arial"/>
                <a:ea typeface="+mn-ea"/>
                <a:cs typeface="Arial" pitchFamily="34" charset="0"/>
              </a:rPr>
              <a:t>strategy</a:t>
            </a:r>
            <a:r>
              <a:rPr kumimoji="0" lang="de-DE" sz="1400" b="1" i="0" u="none" strike="noStrike" kern="1200" cap="none" spc="0" normalizeH="0" baseline="0" noProof="0" dirty="0" smtClean="0">
                <a:ln>
                  <a:noFill/>
                </a:ln>
                <a:solidFill>
                  <a:srgbClr val="5A73B9"/>
                </a:solidFill>
                <a:effectLst/>
                <a:uLnTx/>
                <a:uFillTx/>
                <a:latin typeface="Arial"/>
                <a:ea typeface="+mn-ea"/>
                <a:cs typeface="Arial" pitchFamily="34" charset="0"/>
              </a:rPr>
              <a:t/>
            </a:r>
            <a:br>
              <a:rPr kumimoji="0" lang="de-DE" sz="1400" b="1" i="0" u="none" strike="noStrike" kern="1200" cap="none" spc="0" normalizeH="0" baseline="0" noProof="0" dirty="0" smtClean="0">
                <a:ln>
                  <a:noFill/>
                </a:ln>
                <a:solidFill>
                  <a:srgbClr val="5A73B9"/>
                </a:solidFill>
                <a:effectLst/>
                <a:uLnTx/>
                <a:uFillTx/>
                <a:latin typeface="Arial"/>
                <a:ea typeface="+mn-ea"/>
                <a:cs typeface="Arial" pitchFamily="34" charset="0"/>
              </a:rPr>
            </a:b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changes</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to</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data</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may</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only</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be</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visible</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to</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one</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thread</a:t>
            </a:r>
            <a:endParaRPr kumimoji="0" lang="en-US"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sym typeface="Wingdings" panose="05000000000000000000" pitchFamily="2" charset="2"/>
            </a:endParaRPr>
          </a:p>
          <a:p>
            <a:pPr marL="0" marR="0" lvl="1" indent="0" algn="l" defTabSz="914400" rtl="0" eaLnBrk="1" fontAlgn="auto" latinLnBrk="0" hangingPunct="1">
              <a:lnSpc>
                <a:spcPct val="95000"/>
              </a:lnSpc>
              <a:spcBef>
                <a:spcPct val="20000"/>
              </a:spcBef>
              <a:spcAft>
                <a:spcPts val="800"/>
              </a:spcAft>
              <a:buClr>
                <a:srgbClr val="B2B2B2"/>
              </a:buClr>
              <a:buSzTx/>
              <a:buFont typeface="Arial" pitchFamily="34" charset="0"/>
              <a:buNone/>
              <a:tabLst/>
              <a:defRPr/>
            </a:pPr>
            <a:r>
              <a:rPr kumimoji="0" lang="de-DE" sz="1400" b="1" i="0" u="none" strike="noStrike" kern="1200" cap="none" spc="0" normalizeH="0" baseline="0" noProof="0" dirty="0" smtClean="0">
                <a:ln>
                  <a:noFill/>
                </a:ln>
                <a:solidFill>
                  <a:srgbClr val="5A73B9"/>
                </a:solidFill>
                <a:effectLst/>
                <a:uLnTx/>
                <a:uFillTx/>
                <a:latin typeface="Arial"/>
                <a:ea typeface="+mn-ea"/>
                <a:cs typeface="Arial" pitchFamily="34" charset="0"/>
              </a:rPr>
              <a:t>„</a:t>
            </a:r>
            <a:r>
              <a:rPr kumimoji="0" lang="de-DE" sz="1400" b="1" i="0" u="none" strike="noStrike" kern="1200" cap="none" spc="0" normalizeH="0" baseline="0" noProof="0" dirty="0" err="1" smtClean="0">
                <a:ln>
                  <a:noFill/>
                </a:ln>
                <a:solidFill>
                  <a:srgbClr val="5A73B9"/>
                </a:solidFill>
                <a:effectLst/>
                <a:uLnTx/>
                <a:uFillTx/>
                <a:latin typeface="Arial"/>
                <a:ea typeface="+mn-ea"/>
                <a:cs typeface="Arial" pitchFamily="34" charset="0"/>
              </a:rPr>
              <a:t>data</a:t>
            </a:r>
            <a:r>
              <a:rPr kumimoji="0" lang="de-DE" sz="1400" b="1" i="0" u="none" strike="noStrike" kern="1200" cap="none" spc="0" normalizeH="0" baseline="0" noProof="0" dirty="0" smtClean="0">
                <a:ln>
                  <a:noFill/>
                </a:ln>
                <a:solidFill>
                  <a:srgbClr val="5A73B9"/>
                </a:solidFill>
                <a:effectLst/>
                <a:uLnTx/>
                <a:uFillTx/>
                <a:latin typeface="Arial"/>
                <a:ea typeface="+mn-ea"/>
                <a:cs typeface="Arial" pitchFamily="34" charset="0"/>
              </a:rPr>
              <a:t> </a:t>
            </a:r>
            <a:r>
              <a:rPr kumimoji="0" lang="de-DE" sz="1400" b="1" i="0" u="none" strike="noStrike" kern="1200" cap="none" spc="0" normalizeH="0" baseline="0" noProof="0" dirty="0" err="1" smtClean="0">
                <a:ln>
                  <a:noFill/>
                </a:ln>
                <a:solidFill>
                  <a:srgbClr val="5A73B9"/>
                </a:solidFill>
                <a:effectLst/>
                <a:uLnTx/>
                <a:uFillTx/>
                <a:latin typeface="Arial"/>
                <a:ea typeface="+mn-ea"/>
                <a:cs typeface="Arial" pitchFamily="34" charset="0"/>
              </a:rPr>
              <a:t>race</a:t>
            </a:r>
            <a:r>
              <a:rPr kumimoji="0" lang="de-DE" sz="1400" b="1" i="0" u="none" strike="noStrike" kern="1200" cap="none" spc="0" normalizeH="0" baseline="0" noProof="0" dirty="0" smtClean="0">
                <a:ln>
                  <a:noFill/>
                </a:ln>
                <a:solidFill>
                  <a:srgbClr val="5A73B9"/>
                </a:solidFill>
                <a:effectLst/>
                <a:uLnTx/>
                <a:uFillTx/>
                <a:latin typeface="Arial"/>
                <a:ea typeface="+mn-ea"/>
                <a:cs typeface="Arial" pitchFamily="34" charset="0"/>
              </a:rPr>
              <a:t>“ </a:t>
            </a:r>
            <a:br>
              <a:rPr kumimoji="0" lang="de-DE" sz="1400" b="1" i="0" u="none" strike="noStrike" kern="1200" cap="none" spc="0" normalizeH="0" baseline="0" noProof="0" dirty="0" smtClean="0">
                <a:ln>
                  <a:noFill/>
                </a:ln>
                <a:solidFill>
                  <a:srgbClr val="5A73B9"/>
                </a:solidFill>
                <a:effectLst/>
                <a:uLnTx/>
                <a:uFillTx/>
                <a:latin typeface="Arial"/>
                <a:ea typeface="+mn-ea"/>
                <a:cs typeface="Arial" pitchFamily="34" charset="0"/>
              </a:rPr>
            </a:b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one</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thread</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writes</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other</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thread</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reads</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or</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writes</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1"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same </a:t>
            </a:r>
            <a:r>
              <a:rPr kumimoji="0" lang="de-DE" sz="1400" b="1"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memory</a:t>
            </a:r>
            <a:r>
              <a:rPr kumimoji="0" lang="de-DE" sz="1400" b="1"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1"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location</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result</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depends</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on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random</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thread</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execution</a:t>
            </a:r>
            <a:endPar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endParaRPr>
          </a:p>
          <a:p>
            <a:pPr marL="0" marR="0" lvl="1" indent="0" algn="l" defTabSz="914400" rtl="0" eaLnBrk="1" fontAlgn="auto" latinLnBrk="0" hangingPunct="1">
              <a:lnSpc>
                <a:spcPct val="95000"/>
              </a:lnSpc>
              <a:spcBef>
                <a:spcPct val="20000"/>
              </a:spcBef>
              <a:spcAft>
                <a:spcPts val="800"/>
              </a:spcAft>
              <a:buClr>
                <a:srgbClr val="B2B2B2"/>
              </a:buClr>
              <a:buSzTx/>
              <a:buFont typeface="Arial" pitchFamily="34" charset="0"/>
              <a:buNone/>
              <a:tabLst/>
              <a:defRPr/>
            </a:pPr>
            <a:r>
              <a:rPr kumimoji="0" lang="de-DE" sz="1400" b="1" i="0" u="none" strike="noStrike" kern="1200" cap="none" spc="0" normalizeH="0" baseline="0" noProof="0" dirty="0" smtClean="0">
                <a:ln>
                  <a:noFill/>
                </a:ln>
                <a:solidFill>
                  <a:srgbClr val="5A73B9"/>
                </a:solidFill>
                <a:effectLst/>
                <a:uLnTx/>
                <a:uFillTx/>
                <a:latin typeface="Arial"/>
                <a:ea typeface="+mn-ea"/>
                <a:cs typeface="Arial" pitchFamily="34" charset="0"/>
              </a:rPr>
              <a:t>„</a:t>
            </a:r>
            <a:r>
              <a:rPr kumimoji="0" lang="de-DE" sz="1400" b="1" i="0" u="none" strike="noStrike" kern="1200" cap="none" spc="0" normalizeH="0" baseline="0" noProof="0" dirty="0" err="1" smtClean="0">
                <a:ln>
                  <a:noFill/>
                </a:ln>
                <a:solidFill>
                  <a:srgbClr val="5A73B9"/>
                </a:solidFill>
                <a:effectLst/>
                <a:uLnTx/>
                <a:uFillTx/>
                <a:latin typeface="Arial"/>
                <a:ea typeface="+mn-ea"/>
                <a:cs typeface="Arial" pitchFamily="34" charset="0"/>
              </a:rPr>
              <a:t>race</a:t>
            </a:r>
            <a:r>
              <a:rPr kumimoji="0" lang="de-DE" sz="1400" b="1" i="0" u="none" strike="noStrike" kern="1200" cap="none" spc="0" normalizeH="0" baseline="0" noProof="0" dirty="0" smtClean="0">
                <a:ln>
                  <a:noFill/>
                </a:ln>
                <a:solidFill>
                  <a:srgbClr val="5A73B9"/>
                </a:solidFill>
                <a:effectLst/>
                <a:uLnTx/>
                <a:uFillTx/>
                <a:latin typeface="Arial"/>
                <a:ea typeface="+mn-ea"/>
                <a:cs typeface="Arial" pitchFamily="34" charset="0"/>
              </a:rPr>
              <a:t> </a:t>
            </a:r>
            <a:r>
              <a:rPr kumimoji="0" lang="de-DE" sz="1400" b="1" i="0" u="none" strike="noStrike" kern="1200" cap="none" spc="0" normalizeH="0" baseline="0" noProof="0" dirty="0" err="1" smtClean="0">
                <a:ln>
                  <a:noFill/>
                </a:ln>
                <a:solidFill>
                  <a:srgbClr val="5A73B9"/>
                </a:solidFill>
                <a:effectLst/>
                <a:uLnTx/>
                <a:uFillTx/>
                <a:latin typeface="Arial"/>
                <a:ea typeface="+mn-ea"/>
                <a:cs typeface="Arial" pitchFamily="34" charset="0"/>
              </a:rPr>
              <a:t>condition</a:t>
            </a:r>
            <a:r>
              <a:rPr kumimoji="0" lang="de-DE" sz="1400" b="1" i="0" u="none" strike="noStrike" kern="1200" cap="none" spc="0" normalizeH="0" baseline="0" noProof="0" dirty="0" smtClean="0">
                <a:ln>
                  <a:noFill/>
                </a:ln>
                <a:solidFill>
                  <a:srgbClr val="5A73B9"/>
                </a:solidFill>
                <a:effectLst/>
                <a:uLnTx/>
                <a:uFillTx/>
                <a:latin typeface="Arial"/>
                <a:ea typeface="+mn-ea"/>
                <a:cs typeface="Arial" pitchFamily="34" charset="0"/>
              </a:rPr>
              <a:t>“</a:t>
            </a:r>
            <a:br>
              <a:rPr kumimoji="0" lang="de-DE" sz="1400" b="1" i="0" u="none" strike="noStrike" kern="1200" cap="none" spc="0" normalizeH="0" baseline="0" noProof="0" dirty="0" smtClean="0">
                <a:ln>
                  <a:noFill/>
                </a:ln>
                <a:solidFill>
                  <a:srgbClr val="5A73B9"/>
                </a:solidFill>
                <a:effectLst/>
                <a:uLnTx/>
                <a:uFillTx/>
                <a:latin typeface="Arial"/>
                <a:ea typeface="+mn-ea"/>
                <a:cs typeface="Arial" pitchFamily="34" charset="0"/>
              </a:rPr>
            </a:b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same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problem</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on a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higher</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level</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two</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threads</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work</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on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shared</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data</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result</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depends</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on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random</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thread</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execution</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r>
            <a:b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b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r>
            <a:b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br>
            <a:r>
              <a:rPr kumimoji="0" lang="de-DE" sz="14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see</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hlinkClick r:id="rId2"/>
              </a:rPr>
              <a:t>http://blog.regehr.org/archives/490</a:t>
            </a:r>
            <a:endPar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endParaRPr>
          </a:p>
          <a:p>
            <a:pPr marL="0" marR="0" lvl="1" indent="0" algn="l" defTabSz="914400" rtl="0" eaLnBrk="1" fontAlgn="auto" latinLnBrk="0" hangingPunct="1">
              <a:lnSpc>
                <a:spcPct val="95000"/>
              </a:lnSpc>
              <a:spcBef>
                <a:spcPct val="20000"/>
              </a:spcBef>
              <a:spcAft>
                <a:spcPts val="800"/>
              </a:spcAft>
              <a:buClr>
                <a:srgbClr val="B2B2B2"/>
              </a:buClr>
              <a:buSzTx/>
              <a:buFont typeface="Arial" pitchFamily="34" charset="0"/>
              <a:buNone/>
              <a:tabLst/>
              <a:defRPr/>
            </a:pPr>
            <a: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r>
            <a:br>
              <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br>
            <a:endParaRPr kumimoji="0" lang="de-DE" sz="14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endParaRPr>
          </a:p>
          <a:p>
            <a:pPr marL="0" marR="0" lvl="1" indent="0" algn="l" defTabSz="914400" rtl="0" eaLnBrk="1" fontAlgn="auto" latinLnBrk="0" hangingPunct="1">
              <a:lnSpc>
                <a:spcPct val="95000"/>
              </a:lnSpc>
              <a:spcBef>
                <a:spcPct val="20000"/>
              </a:spcBef>
              <a:spcAft>
                <a:spcPts val="800"/>
              </a:spcAft>
              <a:buClr>
                <a:srgbClr val="B2B2B2"/>
              </a:buClr>
              <a:buSzTx/>
              <a:buFont typeface="Arial" pitchFamily="34" charset="0"/>
              <a:buNone/>
              <a:tabLst/>
              <a:defRPr/>
            </a:pPr>
            <a:endParaRPr kumimoji="0" lang="de-DE" sz="1400" b="1" i="0" u="none" strike="noStrike" kern="1200" cap="none" spc="0" normalizeH="0" baseline="0" noProof="0" dirty="0" smtClean="0">
              <a:ln>
                <a:noFill/>
              </a:ln>
              <a:solidFill>
                <a:srgbClr val="5A73B9"/>
              </a:solidFill>
              <a:effectLst/>
              <a:uLnTx/>
              <a:uFillTx/>
              <a:latin typeface="Arial"/>
              <a:ea typeface="+mn-ea"/>
              <a:cs typeface="Arial" pitchFamily="34" charset="0"/>
            </a:endParaRPr>
          </a:p>
          <a:p>
            <a:pPr marL="0" marR="0" lvl="1" indent="0" algn="l" defTabSz="914400" rtl="0" eaLnBrk="1" fontAlgn="auto" latinLnBrk="0" hangingPunct="1">
              <a:lnSpc>
                <a:spcPct val="95000"/>
              </a:lnSpc>
              <a:spcBef>
                <a:spcPct val="20000"/>
              </a:spcBef>
              <a:spcAft>
                <a:spcPts val="800"/>
              </a:spcAft>
              <a:buClr>
                <a:srgbClr val="B2B2B2"/>
              </a:buClr>
              <a:buSzTx/>
              <a:buFont typeface="Arial" pitchFamily="34" charset="0"/>
              <a:buNone/>
              <a:tabLst/>
              <a:defRPr/>
            </a:pPr>
            <a:endParaRPr kumimoji="0" lang="de-DE" sz="1400" b="0" i="0" u="none" strike="noStrike" kern="1200" cap="none" spc="0" normalizeH="0" baseline="0" noProof="0" dirty="0">
              <a:ln>
                <a:noFill/>
              </a:ln>
              <a:solidFill>
                <a:sysClr val="windowText" lastClr="000000"/>
              </a:solidFill>
              <a:effectLst/>
              <a:uLnTx/>
              <a:uFillTx/>
              <a:latin typeface="Arial"/>
              <a:ea typeface="+mn-ea"/>
              <a:cs typeface="Arial" pitchFamily="34" charset="0"/>
            </a:endParaRPr>
          </a:p>
        </p:txBody>
      </p:sp>
    </p:spTree>
    <p:extLst>
      <p:ext uri="{BB962C8B-B14F-4D97-AF65-F5344CB8AC3E}">
        <p14:creationId xmlns:p14="http://schemas.microsoft.com/office/powerpoint/2010/main" val="26097233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Safe synchronization with </a:t>
            </a:r>
            <a:r>
              <a:rPr lang="en-US" dirty="0" err="1"/>
              <a:t>mutex</a:t>
            </a:r>
            <a:r>
              <a:rPr lang="en-US" dirty="0"/>
              <a:t>/lock</a:t>
            </a:r>
            <a:endParaRPr lang="de-DE" dirty="0"/>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6876257" y="51470"/>
            <a:ext cx="2016224" cy="504056"/>
          </a:xfrm>
        </p:spPr>
        <p:txBody>
          <a:bodyPr>
            <a:normAutofit fontScale="92500"/>
          </a:bodyPr>
          <a:lstStyle/>
          <a:p>
            <a:r>
              <a:rPr lang="de-DE" dirty="0"/>
              <a:t>Safe </a:t>
            </a:r>
            <a:r>
              <a:rPr lang="de-DE" dirty="0" err="1"/>
              <a:t>access</a:t>
            </a:r>
            <a:r>
              <a:rPr lang="de-DE" dirty="0"/>
              <a:t> </a:t>
            </a:r>
            <a:r>
              <a:rPr lang="de-DE" dirty="0" err="1"/>
              <a:t>to</a:t>
            </a:r>
            <a:r>
              <a:rPr lang="de-DE" dirty="0"/>
              <a:t> </a:t>
            </a:r>
            <a:r>
              <a:rPr lang="de-DE" dirty="0" err="1"/>
              <a:t>shared</a:t>
            </a:r>
            <a:r>
              <a:rPr lang="de-DE" dirty="0"/>
              <a:t> </a:t>
            </a:r>
            <a:r>
              <a:rPr lang="de-DE" dirty="0" err="1" smtClean="0"/>
              <a:t>data</a:t>
            </a:r>
            <a:r>
              <a:rPr lang="de-DE" dirty="0" smtClean="0"/>
              <a:t/>
            </a:r>
            <a:br>
              <a:rPr lang="de-DE" dirty="0" smtClean="0"/>
            </a:br>
            <a:r>
              <a:rPr lang="de-DE" dirty="0" smtClean="0"/>
              <a:t> </a:t>
            </a:r>
            <a:r>
              <a:rPr lang="de-DE" dirty="0"/>
              <a:t>- </a:t>
            </a:r>
            <a:r>
              <a:rPr lang="de-DE" dirty="0" err="1"/>
              <a:t>mutexes</a:t>
            </a:r>
            <a:endParaRPr lang="de-DE" dirty="0"/>
          </a:p>
          <a:p>
            <a:endParaRPr lang="de-DE" dirty="0"/>
          </a:p>
        </p:txBody>
      </p:sp>
      <p:sp>
        <p:nvSpPr>
          <p:cNvPr id="6" name="Textplatzhalter 5"/>
          <p:cNvSpPr txBox="1">
            <a:spLocks/>
          </p:cNvSpPr>
          <p:nvPr/>
        </p:nvSpPr>
        <p:spPr>
          <a:xfrm>
            <a:off x="5319464" y="726837"/>
            <a:ext cx="3686100" cy="3312368"/>
          </a:xfrm>
          <a:prstGeom prst="rect">
            <a:avLst/>
          </a:prstGeom>
        </p:spPr>
        <p:txBody>
          <a:bodyPr vert="horz" lIns="0" tIns="0" rIns="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marR="0" lvl="1" indent="-285750" algn="l" defTabSz="914400" rtl="0" eaLnBrk="1" fontAlgn="auto" latinLnBrk="0" hangingPunct="1">
              <a:lnSpc>
                <a:spcPct val="95000"/>
              </a:lnSpc>
              <a:spcBef>
                <a:spcPct val="20000"/>
              </a:spcBef>
              <a:spcAft>
                <a:spcPts val="800"/>
              </a:spcAft>
              <a:buClr>
                <a:srgbClr val="B2B2B2"/>
              </a:buClr>
              <a:buSzTx/>
              <a:buFont typeface="Arial" pitchFamily="34" charset="0"/>
              <a:buChar char="•"/>
              <a:tabLst/>
              <a:defRPr/>
            </a:pPr>
            <a:r>
              <a:rPr kumimoji="0" lang="de-DE" sz="1600" b="1" i="0" u="none" strike="noStrike" kern="1200" cap="none" spc="0" normalizeH="0" baseline="0" noProof="0" dirty="0" err="1" smtClean="0">
                <a:ln>
                  <a:noFill/>
                </a:ln>
                <a:solidFill>
                  <a:srgbClr val="5A73B9"/>
                </a:solidFill>
                <a:effectLst/>
                <a:uLnTx/>
                <a:uFillTx/>
                <a:latin typeface="Arial"/>
                <a:ea typeface="+mn-ea"/>
                <a:cs typeface="Arial" pitchFamily="34" charset="0"/>
              </a:rPr>
              <a:t>Mutex</a:t>
            </a:r>
            <a:r>
              <a:rPr kumimoji="0" lang="de-DE" sz="1600" b="1" i="0" u="none" strike="noStrike" kern="1200" cap="none" spc="0" normalizeH="0" baseline="0" noProof="0" dirty="0" smtClean="0">
                <a:ln>
                  <a:noFill/>
                </a:ln>
                <a:solidFill>
                  <a:srgbClr val="5A73B9"/>
                </a:solidFill>
                <a:effectLst/>
                <a:uLnTx/>
                <a:uFillTx/>
                <a:latin typeface="Arial"/>
                <a:ea typeface="+mn-ea"/>
                <a:cs typeface="Arial" pitchFamily="34" charset="0"/>
              </a:rPr>
              <a:t> = „mutual </a:t>
            </a:r>
            <a:r>
              <a:rPr kumimoji="0" lang="de-DE" sz="1600" b="1" i="0" u="none" strike="noStrike" kern="1200" cap="none" spc="0" normalizeH="0" baseline="0" noProof="0" dirty="0" err="1" smtClean="0">
                <a:ln>
                  <a:noFill/>
                </a:ln>
                <a:solidFill>
                  <a:srgbClr val="5A73B9"/>
                </a:solidFill>
                <a:effectLst/>
                <a:uLnTx/>
                <a:uFillTx/>
                <a:latin typeface="Arial"/>
                <a:ea typeface="+mn-ea"/>
                <a:cs typeface="Arial" pitchFamily="34" charset="0"/>
              </a:rPr>
              <a:t>exclusion</a:t>
            </a:r>
            <a:r>
              <a:rPr kumimoji="0" lang="de-DE" sz="1600" b="1" i="0" u="none" strike="noStrike" kern="1200" cap="none" spc="0" normalizeH="0" baseline="0" noProof="0" dirty="0" smtClean="0">
                <a:ln>
                  <a:noFill/>
                </a:ln>
                <a:solidFill>
                  <a:srgbClr val="5A73B9"/>
                </a:solidFill>
                <a:effectLst/>
                <a:uLnTx/>
                <a:uFillTx/>
                <a:latin typeface="Arial"/>
                <a:ea typeface="+mn-ea"/>
                <a:cs typeface="Arial" pitchFamily="34" charset="0"/>
              </a:rPr>
              <a:t>“</a:t>
            </a:r>
            <a:br>
              <a:rPr kumimoji="0" lang="de-DE" sz="1600" b="1" i="0" u="none" strike="noStrike" kern="1200" cap="none" spc="0" normalizeH="0" baseline="0" noProof="0" dirty="0" smtClean="0">
                <a:ln>
                  <a:noFill/>
                </a:ln>
                <a:solidFill>
                  <a:srgbClr val="5A73B9"/>
                </a:solidFill>
                <a:effectLst/>
                <a:uLnTx/>
                <a:uFillTx/>
                <a:latin typeface="Arial"/>
                <a:ea typeface="+mn-ea"/>
                <a:cs typeface="Arial" pitchFamily="34" charset="0"/>
              </a:rPr>
            </a:b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Only</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one</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thread</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can</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lock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the</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mutex</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second</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thread</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is</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blocked</a:t>
            </a:r>
            <a:endPar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endParaRPr>
          </a:p>
          <a:p>
            <a:pPr marL="285750" marR="0" lvl="1" indent="-285750" algn="l" defTabSz="914400" rtl="0" eaLnBrk="1" fontAlgn="auto" latinLnBrk="0" hangingPunct="1">
              <a:lnSpc>
                <a:spcPct val="95000"/>
              </a:lnSpc>
              <a:spcBef>
                <a:spcPct val="20000"/>
              </a:spcBef>
              <a:spcAft>
                <a:spcPts val="800"/>
              </a:spcAft>
              <a:buClr>
                <a:srgbClr val="B2B2B2"/>
              </a:buClr>
              <a:buSzTx/>
              <a:buFont typeface="Arial" pitchFamily="34" charset="0"/>
              <a:buChar char="•"/>
              <a:tabLst/>
              <a:defRPr/>
            </a:pPr>
            <a:r>
              <a:rPr kumimoji="0" lang="de-DE" sz="1600" b="1" i="0" u="none" strike="noStrike" kern="1200" cap="none" spc="0" normalizeH="0" baseline="0" noProof="0" dirty="0" err="1" smtClean="0">
                <a:ln>
                  <a:noFill/>
                </a:ln>
                <a:solidFill>
                  <a:srgbClr val="5A73B9"/>
                </a:solidFill>
                <a:effectLst/>
                <a:uLnTx/>
                <a:uFillTx/>
                <a:latin typeface="Arial"/>
                <a:ea typeface="+mn-ea"/>
                <a:cs typeface="Arial" pitchFamily="34" charset="0"/>
              </a:rPr>
              <a:t>Exception</a:t>
            </a:r>
            <a:r>
              <a:rPr kumimoji="0" lang="de-DE" sz="1600" b="1" i="0" u="none" strike="noStrike" kern="1200" cap="none" spc="0" normalizeH="0" baseline="0" noProof="0" dirty="0" smtClean="0">
                <a:ln>
                  <a:noFill/>
                </a:ln>
                <a:solidFill>
                  <a:srgbClr val="5A73B9"/>
                </a:solidFill>
                <a:effectLst/>
                <a:uLnTx/>
                <a:uFillTx/>
                <a:latin typeface="Arial"/>
                <a:ea typeface="+mn-ea"/>
                <a:cs typeface="Arial" pitchFamily="34" charset="0"/>
              </a:rPr>
              <a:t> </a:t>
            </a:r>
            <a:r>
              <a:rPr kumimoji="0" lang="de-DE" sz="1600" b="1" i="0" u="none" strike="noStrike" kern="1200" cap="none" spc="0" normalizeH="0" baseline="0" noProof="0" dirty="0" err="1" smtClean="0">
                <a:ln>
                  <a:noFill/>
                </a:ln>
                <a:solidFill>
                  <a:srgbClr val="5A73B9"/>
                </a:solidFill>
                <a:effectLst/>
                <a:uLnTx/>
                <a:uFillTx/>
                <a:latin typeface="Arial"/>
                <a:ea typeface="+mn-ea"/>
                <a:cs typeface="Arial" pitchFamily="34" charset="0"/>
              </a:rPr>
              <a:t>safety</a:t>
            </a:r>
            <a:r>
              <a:rPr kumimoji="0" lang="de-DE" sz="1600" b="1" i="0" u="none" strike="noStrike" kern="1200" cap="none" spc="0" normalizeH="0" baseline="0" noProof="0" dirty="0" smtClean="0">
                <a:ln>
                  <a:noFill/>
                </a:ln>
                <a:solidFill>
                  <a:srgbClr val="5A73B9"/>
                </a:solidFill>
                <a:effectLst/>
                <a:uLnTx/>
                <a:uFillTx/>
                <a:latin typeface="Arial"/>
                <a:ea typeface="+mn-ea"/>
                <a:cs typeface="Arial" pitchFamily="34" charset="0"/>
              </a:rPr>
              <a:t> </a:t>
            </a:r>
            <a:r>
              <a:rPr kumimoji="0" lang="de-DE" sz="1600" b="1" i="0" u="none" strike="noStrike" kern="1200" cap="none" spc="0" normalizeH="0" baseline="0" noProof="0" dirty="0" err="1" smtClean="0">
                <a:ln>
                  <a:noFill/>
                </a:ln>
                <a:solidFill>
                  <a:srgbClr val="5A73B9"/>
                </a:solidFill>
                <a:effectLst/>
                <a:uLnTx/>
                <a:uFillTx/>
                <a:latin typeface="Arial"/>
                <a:ea typeface="+mn-ea"/>
                <a:cs typeface="Arial" pitchFamily="34" charset="0"/>
              </a:rPr>
              <a:t>with</a:t>
            </a:r>
            <a:r>
              <a:rPr kumimoji="0" lang="de-DE" sz="1600" b="1" i="0" u="none" strike="noStrike" kern="1200" cap="none" spc="0" normalizeH="0" baseline="0" noProof="0" dirty="0" smtClean="0">
                <a:ln>
                  <a:noFill/>
                </a:ln>
                <a:solidFill>
                  <a:srgbClr val="5A73B9"/>
                </a:solidFill>
                <a:effectLst/>
                <a:uLnTx/>
                <a:uFillTx/>
                <a:latin typeface="Arial"/>
                <a:ea typeface="+mn-ea"/>
                <a:cs typeface="Arial" pitchFamily="34" charset="0"/>
              </a:rPr>
              <a:t> </a:t>
            </a:r>
            <a:r>
              <a:rPr kumimoji="0" lang="de-DE" sz="1600" b="1" i="0" u="none" strike="noStrike" kern="1200" cap="none" spc="0" normalizeH="0" baseline="0" noProof="0" dirty="0" err="1" smtClean="0">
                <a:ln>
                  <a:noFill/>
                </a:ln>
                <a:solidFill>
                  <a:srgbClr val="5A73B9"/>
                </a:solidFill>
                <a:effectLst/>
                <a:uLnTx/>
                <a:uFillTx/>
                <a:latin typeface="Arial"/>
                <a:ea typeface="+mn-ea"/>
                <a:cs typeface="Arial" pitchFamily="34" charset="0"/>
              </a:rPr>
              <a:t>lock_guard</a:t>
            </a:r>
            <a:r>
              <a:rPr kumimoji="0" lang="de-DE" sz="1600" b="1" i="0" u="none" strike="noStrike" kern="1200" cap="none" spc="0" normalizeH="0" baseline="0" noProof="0" dirty="0" smtClean="0">
                <a:ln>
                  <a:noFill/>
                </a:ln>
                <a:solidFill>
                  <a:srgbClr val="5A73B9"/>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calls</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lock /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unlock</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of</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mutex</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within</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constructor</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destructor</a:t>
            </a:r>
            <a:endPar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endParaRPr>
          </a:p>
          <a:p>
            <a:pPr marL="285750" marR="0" lvl="1" indent="-285750" algn="l" defTabSz="914400" rtl="0" eaLnBrk="1" fontAlgn="auto" latinLnBrk="0" hangingPunct="1">
              <a:lnSpc>
                <a:spcPct val="95000"/>
              </a:lnSpc>
              <a:spcBef>
                <a:spcPct val="20000"/>
              </a:spcBef>
              <a:spcAft>
                <a:spcPts val="800"/>
              </a:spcAft>
              <a:buClr>
                <a:srgbClr val="B2B2B2"/>
              </a:buClr>
              <a:buSzTx/>
              <a:buFont typeface="Arial" pitchFamily="34" charset="0"/>
              <a:buChar char="•"/>
              <a:tabLst/>
              <a:defRPr/>
            </a:pPr>
            <a:r>
              <a:rPr kumimoji="0" lang="de-DE" sz="1600" b="1" i="0" u="none" strike="noStrike" kern="1200" cap="none" spc="0" normalizeH="0" baseline="0" noProof="0" dirty="0" err="1" smtClean="0">
                <a:ln>
                  <a:noFill/>
                </a:ln>
                <a:solidFill>
                  <a:srgbClr val="5A73B9"/>
                </a:solidFill>
                <a:effectLst/>
                <a:uLnTx/>
                <a:uFillTx/>
                <a:latin typeface="Arial"/>
                <a:ea typeface="+mn-ea"/>
                <a:cs typeface="Arial" pitchFamily="34" charset="0"/>
              </a:rPr>
              <a:t>No</a:t>
            </a:r>
            <a:r>
              <a:rPr kumimoji="0" lang="de-DE" sz="1600" b="1" i="0" u="none" strike="noStrike" kern="1200" cap="none" spc="0" normalizeH="0" baseline="0" noProof="0" dirty="0" smtClean="0">
                <a:ln>
                  <a:noFill/>
                </a:ln>
                <a:solidFill>
                  <a:srgbClr val="5A73B9"/>
                </a:solidFill>
                <a:effectLst/>
                <a:uLnTx/>
                <a:uFillTx/>
                <a:latin typeface="Arial"/>
                <a:ea typeface="+mn-ea"/>
                <a:cs typeface="Arial" pitchFamily="34" charset="0"/>
              </a:rPr>
              <a:t> </a:t>
            </a:r>
            <a:r>
              <a:rPr kumimoji="0" lang="de-DE" sz="1600" b="1" i="0" u="none" strike="noStrike" kern="1200" cap="none" spc="0" normalizeH="0" baseline="0" noProof="0" dirty="0" err="1" smtClean="0">
                <a:ln>
                  <a:noFill/>
                </a:ln>
                <a:solidFill>
                  <a:srgbClr val="5A73B9"/>
                </a:solidFill>
                <a:effectLst/>
                <a:uLnTx/>
                <a:uFillTx/>
                <a:latin typeface="Arial"/>
                <a:ea typeface="+mn-ea"/>
                <a:cs typeface="Arial" pitchFamily="34" charset="0"/>
              </a:rPr>
              <a:t>problems</a:t>
            </a:r>
            <a:r>
              <a:rPr kumimoji="0" lang="de-DE" sz="1600" b="1" i="0" u="none" strike="noStrike" kern="1200" cap="none" spc="0" normalizeH="0" baseline="0" noProof="0" dirty="0" smtClean="0">
                <a:ln>
                  <a:noFill/>
                </a:ln>
                <a:solidFill>
                  <a:srgbClr val="5A73B9"/>
                </a:solidFill>
                <a:effectLst/>
                <a:uLnTx/>
                <a:uFillTx/>
                <a:latin typeface="Arial"/>
                <a:ea typeface="+mn-ea"/>
                <a:cs typeface="Arial" pitchFamily="34" charset="0"/>
              </a:rPr>
              <a:t> </a:t>
            </a:r>
            <a:r>
              <a:rPr kumimoji="0" lang="de-DE" sz="1600" b="1" i="0" u="none" strike="noStrike" kern="1200" cap="none" spc="0" normalizeH="0" baseline="0" noProof="0" dirty="0" err="1" smtClean="0">
                <a:ln>
                  <a:noFill/>
                </a:ln>
                <a:solidFill>
                  <a:srgbClr val="5A73B9"/>
                </a:solidFill>
                <a:effectLst/>
                <a:uLnTx/>
                <a:uFillTx/>
                <a:latin typeface="Arial"/>
                <a:ea typeface="+mn-ea"/>
                <a:cs typeface="Arial" pitchFamily="34" charset="0"/>
              </a:rPr>
              <a:t>with</a:t>
            </a:r>
            <a:r>
              <a:rPr kumimoji="0" lang="de-DE" sz="1600" b="1" i="0" u="none" strike="noStrike" kern="1200" cap="none" spc="0" normalizeH="0" baseline="0" noProof="0" dirty="0" smtClean="0">
                <a:ln>
                  <a:noFill/>
                </a:ln>
                <a:solidFill>
                  <a:srgbClr val="5A73B9"/>
                </a:solidFill>
                <a:effectLst/>
                <a:uLnTx/>
                <a:uFillTx/>
                <a:latin typeface="Arial"/>
                <a:ea typeface="+mn-ea"/>
                <a:cs typeface="Arial" pitchFamily="34" charset="0"/>
              </a:rPr>
              <a:t> </a:t>
            </a:r>
            <a:r>
              <a:rPr kumimoji="0" lang="de-DE" sz="1600" b="1" i="0" u="none" strike="noStrike" kern="1200" cap="none" spc="0" normalizeH="0" baseline="0" noProof="0" dirty="0" err="1" smtClean="0">
                <a:ln>
                  <a:noFill/>
                </a:ln>
                <a:solidFill>
                  <a:srgbClr val="5A73B9"/>
                </a:solidFill>
                <a:effectLst/>
                <a:uLnTx/>
                <a:uFillTx/>
                <a:latin typeface="Arial"/>
                <a:ea typeface="+mn-ea"/>
                <a:cs typeface="Arial" pitchFamily="34" charset="0"/>
              </a:rPr>
              <a:t>optimizing</a:t>
            </a:r>
            <a:r>
              <a:rPr kumimoji="0" lang="de-DE" sz="1600" b="1" i="0" u="none" strike="noStrike" kern="1200" cap="none" spc="0" normalizeH="0" baseline="0" noProof="0" dirty="0" smtClean="0">
                <a:ln>
                  <a:noFill/>
                </a:ln>
                <a:solidFill>
                  <a:srgbClr val="5A73B9"/>
                </a:solidFill>
                <a:effectLst/>
                <a:uLnTx/>
                <a:uFillTx/>
                <a:latin typeface="Arial"/>
                <a:ea typeface="+mn-ea"/>
                <a:cs typeface="Arial" pitchFamily="34" charset="0"/>
              </a:rPr>
              <a:t/>
            </a:r>
            <a:br>
              <a:rPr kumimoji="0" lang="de-DE" sz="1600" b="1" i="0" u="none" strike="noStrike" kern="1200" cap="none" spc="0" normalizeH="0" baseline="0" noProof="0" dirty="0" smtClean="0">
                <a:ln>
                  <a:noFill/>
                </a:ln>
                <a:solidFill>
                  <a:srgbClr val="5A73B9"/>
                </a:solidFill>
                <a:effectLst/>
                <a:uLnTx/>
                <a:uFillTx/>
                <a:latin typeface="Arial"/>
                <a:ea typeface="+mn-ea"/>
                <a:cs typeface="Arial" pitchFamily="34" charset="0"/>
              </a:rPr>
            </a:b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for</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affected</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code</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section</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changed</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execution</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order</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caching</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strategy</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is</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switched</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off</a:t>
            </a:r>
          </a:p>
          <a:p>
            <a:pPr marL="285750" marR="0" lvl="1" indent="-285750" algn="l" defTabSz="914400" rtl="0" eaLnBrk="1" fontAlgn="auto" latinLnBrk="0" hangingPunct="1">
              <a:lnSpc>
                <a:spcPct val="95000"/>
              </a:lnSpc>
              <a:spcBef>
                <a:spcPct val="20000"/>
              </a:spcBef>
              <a:spcAft>
                <a:spcPts val="800"/>
              </a:spcAft>
              <a:buClr>
                <a:srgbClr val="B2B2B2"/>
              </a:buClr>
              <a:buSzTx/>
              <a:buFont typeface="Arial" pitchFamily="34" charset="0"/>
              <a:buChar char="•"/>
              <a:tabLst/>
              <a:defRPr/>
            </a:pPr>
            <a:r>
              <a:rPr kumimoji="0" lang="de-DE" sz="1600" b="1" i="0" u="none" strike="noStrike" kern="1200" cap="none" spc="0" normalizeH="0" baseline="0" noProof="0" dirty="0" smtClean="0">
                <a:ln>
                  <a:noFill/>
                </a:ln>
                <a:solidFill>
                  <a:srgbClr val="5A73B9"/>
                </a:solidFill>
                <a:effectLst/>
                <a:uLnTx/>
                <a:uFillTx/>
                <a:latin typeface="Arial"/>
                <a:ea typeface="+mn-ea"/>
                <a:cs typeface="Arial" pitchFamily="34" charset="0"/>
              </a:rPr>
              <a:t/>
            </a:r>
            <a:br>
              <a:rPr kumimoji="0" lang="de-DE" sz="1600" b="1" i="0" u="none" strike="noStrike" kern="1200" cap="none" spc="0" normalizeH="0" baseline="0" noProof="0" dirty="0" smtClean="0">
                <a:ln>
                  <a:noFill/>
                </a:ln>
                <a:solidFill>
                  <a:srgbClr val="5A73B9"/>
                </a:solidFill>
                <a:effectLst/>
                <a:uLnTx/>
                <a:uFillTx/>
                <a:latin typeface="Arial"/>
                <a:ea typeface="+mn-ea"/>
                <a:cs typeface="Arial" pitchFamily="34" charset="0"/>
              </a:rPr>
            </a:br>
            <a:endParaRPr kumimoji="0" lang="en-US" sz="1600" b="0" i="0" u="none" strike="noStrike" kern="1200" cap="none" spc="0" normalizeH="0" baseline="0" noProof="0" dirty="0">
              <a:ln>
                <a:noFill/>
              </a:ln>
              <a:solidFill>
                <a:sysClr val="windowText" lastClr="000000"/>
              </a:solidFill>
              <a:effectLst/>
              <a:uLnTx/>
              <a:uFillTx/>
              <a:latin typeface="Arial"/>
              <a:ea typeface="+mn-ea"/>
              <a:cs typeface="Arial" pitchFamily="34" charset="0"/>
            </a:endParaRPr>
          </a:p>
        </p:txBody>
      </p:sp>
      <p:sp>
        <p:nvSpPr>
          <p:cNvPr id="7" name="Rechteck 6"/>
          <p:cNvSpPr/>
          <p:nvPr/>
        </p:nvSpPr>
        <p:spPr>
          <a:xfrm>
            <a:off x="251520" y="677183"/>
            <a:ext cx="4923928" cy="1246495"/>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500" b="0" i="0" u="none" strike="noStrike" kern="0" cap="none" spc="0" normalizeH="0" baseline="0" noProof="0" dirty="0" err="1" smtClean="0">
                <a:ln>
                  <a:noFill/>
                </a:ln>
                <a:solidFill>
                  <a:srgbClr val="000000"/>
                </a:solidFill>
                <a:effectLst/>
                <a:highlight>
                  <a:srgbClr val="FFFFFF"/>
                </a:highlight>
                <a:uLnTx/>
                <a:uFillTx/>
                <a:latin typeface="Consolas"/>
              </a:rPr>
              <a:t>include</a:t>
            </a: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 &lt;</a:t>
            </a:r>
            <a:r>
              <a:rPr kumimoji="0" lang="de-DE" sz="1500" b="0" i="0" u="none" strike="noStrike" kern="0" cap="none" spc="0" normalizeH="0" baseline="0" noProof="0" dirty="0" err="1" smtClean="0">
                <a:ln>
                  <a:noFill/>
                </a:ln>
                <a:solidFill>
                  <a:srgbClr val="000000"/>
                </a:solidFill>
                <a:effectLst/>
                <a:highlight>
                  <a:srgbClr val="FFFFFF"/>
                </a:highlight>
                <a:uLnTx/>
                <a:uFillTx/>
                <a:latin typeface="Consolas"/>
              </a:rPr>
              <a:t>mutex</a:t>
            </a: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&gt;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dirty="0" smtClean="0">
                <a:ln>
                  <a:noFill/>
                </a:ln>
                <a:solidFill>
                  <a:srgbClr val="008000"/>
                </a:solidFill>
                <a:effectLst/>
                <a:highlight>
                  <a:srgbClr val="FFFFFF"/>
                </a:highlight>
                <a:uLnTx/>
                <a:uFillTx/>
                <a:latin typeface="Consolas"/>
              </a:rPr>
              <a:t>// Global </a:t>
            </a:r>
            <a:r>
              <a:rPr kumimoji="0" lang="en-US" sz="1500" b="0" i="0" u="none" strike="noStrike" kern="0" cap="none" spc="0" normalizeH="0" baseline="0" noProof="0" dirty="0" err="1" smtClean="0">
                <a:ln>
                  <a:noFill/>
                </a:ln>
                <a:solidFill>
                  <a:srgbClr val="008000"/>
                </a:solidFill>
                <a:effectLst/>
                <a:highlight>
                  <a:srgbClr val="FFFFFF"/>
                </a:highlight>
                <a:uLnTx/>
                <a:uFillTx/>
                <a:latin typeface="Consolas"/>
              </a:rPr>
              <a:t>mutex</a:t>
            </a:r>
            <a:r>
              <a:rPr kumimoji="0" lang="en-US" sz="1500" b="0" i="0" u="none" strike="noStrike" kern="0" cap="none" spc="0" normalizeH="0" baseline="0" noProof="0" dirty="0" smtClean="0">
                <a:ln>
                  <a:noFill/>
                </a:ln>
                <a:solidFill>
                  <a:srgbClr val="008000"/>
                </a:solidFill>
                <a:effectLst/>
                <a:highlight>
                  <a:srgbClr val="FFFFFF"/>
                </a:highlight>
                <a:uLnTx/>
                <a:uFillTx/>
                <a:latin typeface="Consolas"/>
              </a:rPr>
              <a:t> used for synchronization</a:t>
            </a:r>
            <a:endParaRPr kumimoji="0" lang="en-US" sz="15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5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500" b="0" i="0" u="none" strike="noStrike" kern="0" cap="none" spc="0" normalizeH="0" baseline="0" noProof="0" dirty="0" err="1" smtClean="0">
                <a:ln>
                  <a:noFill/>
                </a:ln>
                <a:solidFill>
                  <a:srgbClr val="000000"/>
                </a:solidFill>
                <a:effectLst/>
                <a:highlight>
                  <a:srgbClr val="FFFFFF"/>
                </a:highlight>
                <a:uLnTx/>
                <a:uFillTx/>
                <a:latin typeface="Consolas"/>
              </a:rPr>
              <a:t>recursive_mutex</a:t>
            </a: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500" b="0" i="0" u="none" strike="noStrike" kern="0" cap="none" spc="0" normalizeH="0" baseline="0" noProof="0" dirty="0" err="1" smtClean="0">
                <a:ln>
                  <a:noFill/>
                </a:ln>
                <a:solidFill>
                  <a:srgbClr val="000000"/>
                </a:solidFill>
                <a:effectLst/>
                <a:highlight>
                  <a:srgbClr val="FFFFFF"/>
                </a:highlight>
                <a:uLnTx/>
                <a:uFillTx/>
                <a:latin typeface="Consolas"/>
              </a:rPr>
              <a:t>g_myDataMutex</a:t>
            </a: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500" b="0" i="0" u="none" strike="noStrike" kern="0" cap="none" spc="0" normalizeH="0" baseline="0" noProof="0" dirty="0" smtClean="0">
                <a:ln>
                  <a:noFill/>
                </a:ln>
                <a:solidFill>
                  <a:srgbClr val="008000"/>
                </a:solidFill>
                <a:effectLst/>
                <a:highlight>
                  <a:srgbClr val="FFFFFF"/>
                </a:highlight>
                <a:uLnTx/>
                <a:uFillTx/>
                <a:latin typeface="Consolas"/>
              </a:rPr>
              <a:t>// Global </a:t>
            </a:r>
            <a:r>
              <a:rPr kumimoji="0" lang="de-DE" sz="1500" b="0" i="0" u="none" strike="noStrike" kern="0" cap="none" spc="0" normalizeH="0" baseline="0" noProof="0" dirty="0" err="1" smtClean="0">
                <a:ln>
                  <a:noFill/>
                </a:ln>
                <a:solidFill>
                  <a:srgbClr val="008000"/>
                </a:solidFill>
                <a:effectLst/>
                <a:highlight>
                  <a:srgbClr val="FFFFFF"/>
                </a:highlight>
                <a:uLnTx/>
                <a:uFillTx/>
                <a:latin typeface="Consolas"/>
              </a:rPr>
              <a:t>data</a:t>
            </a:r>
            <a:r>
              <a:rPr kumimoji="0" lang="de-DE" sz="15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500" b="0" i="0" u="none" strike="noStrike" kern="0" cap="none" spc="0" normalizeH="0" baseline="0" noProof="0" dirty="0" err="1" smtClean="0">
                <a:ln>
                  <a:noFill/>
                </a:ln>
                <a:solidFill>
                  <a:srgbClr val="008000"/>
                </a:solidFill>
                <a:effectLst/>
                <a:highlight>
                  <a:srgbClr val="FFFFFF"/>
                </a:highlight>
                <a:uLnTx/>
                <a:uFillTx/>
                <a:latin typeface="Consolas"/>
              </a:rPr>
              <a:t>definition</a:t>
            </a:r>
            <a:endParaRPr kumimoji="0" lang="de-DE" sz="15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500" b="0" i="0" u="none" strike="noStrike" kern="0" cap="none" spc="0" normalizeH="0" baseline="0" noProof="0" dirty="0" err="1" smtClean="0">
                <a:ln>
                  <a:noFill/>
                </a:ln>
                <a:solidFill>
                  <a:srgbClr val="000000"/>
                </a:solidFill>
                <a:effectLst/>
                <a:highlight>
                  <a:srgbClr val="FFFFFF"/>
                </a:highlight>
                <a:uLnTx/>
                <a:uFillTx/>
                <a:latin typeface="Consolas"/>
              </a:rPr>
              <a:t>SomeData</a:t>
            </a: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500" b="0" i="0" u="none" strike="noStrike" kern="0" cap="none" spc="0" normalizeH="0" baseline="0" noProof="0" dirty="0" err="1" smtClean="0">
                <a:ln>
                  <a:noFill/>
                </a:ln>
                <a:solidFill>
                  <a:srgbClr val="000000"/>
                </a:solidFill>
                <a:effectLst/>
                <a:highlight>
                  <a:srgbClr val="FFFFFF"/>
                </a:highlight>
                <a:uLnTx/>
                <a:uFillTx/>
                <a:latin typeface="Consolas"/>
              </a:rPr>
              <a:t>g_myData</a:t>
            </a: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a:t>
            </a:r>
          </a:p>
        </p:txBody>
      </p:sp>
      <p:sp>
        <p:nvSpPr>
          <p:cNvPr id="8" name="Rechteck 7"/>
          <p:cNvSpPr/>
          <p:nvPr/>
        </p:nvSpPr>
        <p:spPr>
          <a:xfrm>
            <a:off x="251520" y="2094989"/>
            <a:ext cx="4923928" cy="2677656"/>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dirty="0" smtClean="0">
                <a:ln>
                  <a:noFill/>
                </a:ln>
                <a:solidFill>
                  <a:srgbClr val="008000"/>
                </a:solidFill>
                <a:effectLst/>
                <a:highlight>
                  <a:srgbClr val="FFFFFF"/>
                </a:highlight>
                <a:uLnTx/>
                <a:uFillTx/>
                <a:latin typeface="Consolas"/>
              </a:rPr>
              <a:t>// Thread needing access to global data</a:t>
            </a:r>
            <a:endParaRPr kumimoji="0" lang="en-US" sz="15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dirty="0" smtClean="0">
                <a:ln>
                  <a:noFill/>
                </a:ln>
                <a:solidFill>
                  <a:srgbClr val="008000"/>
                </a:solidFill>
                <a:effectLst/>
                <a:highlight>
                  <a:srgbClr val="FFFFFF"/>
                </a:highlight>
                <a:uLnTx/>
                <a:uFillTx/>
                <a:latin typeface="Consolas"/>
              </a:rPr>
              <a:t>// now needing access to global data</a:t>
            </a:r>
            <a:endParaRPr kumimoji="0" lang="en-US" sz="15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5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b="1" i="0" u="none" strike="noStrike" kern="0" cap="none" spc="0" normalizeH="0" baseline="0" noProof="0" dirty="0" err="1" smtClean="0">
                <a:ln>
                  <a:noFill/>
                </a:ln>
                <a:solidFill>
                  <a:srgbClr val="000000"/>
                </a:solidFill>
                <a:effectLst/>
                <a:highlight>
                  <a:srgbClr val="FFFFFF"/>
                </a:highlight>
                <a:uLnTx/>
                <a:uFillTx/>
                <a:latin typeface="Consolas"/>
              </a:rPr>
              <a:t>lock_guard</a:t>
            </a: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&lt;</a:t>
            </a:r>
            <a:r>
              <a:rPr kumimoji="0" lang="de-DE" sz="15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b="1" i="0" u="none" strike="noStrike" kern="0" cap="none" spc="0" normalizeH="0" baseline="0" noProof="0" dirty="0" err="1" smtClean="0">
                <a:ln>
                  <a:noFill/>
                </a:ln>
                <a:solidFill>
                  <a:srgbClr val="000000"/>
                </a:solidFill>
                <a:effectLst/>
                <a:highlight>
                  <a:srgbClr val="FFFFFF"/>
                </a:highlight>
                <a:uLnTx/>
                <a:uFillTx/>
                <a:latin typeface="Consolas"/>
              </a:rPr>
              <a:t>recursive_mutex</a:t>
            </a: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&gt;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500" b="0" i="0" u="none" strike="noStrike" kern="0" cap="none" spc="0" normalizeH="0" baseline="0" noProof="0" dirty="0" err="1" smtClean="0">
                <a:ln>
                  <a:noFill/>
                </a:ln>
                <a:solidFill>
                  <a:srgbClr val="000000"/>
                </a:solidFill>
                <a:effectLst/>
                <a:highlight>
                  <a:srgbClr val="FFFFFF"/>
                </a:highlight>
                <a:uLnTx/>
                <a:uFillTx/>
                <a:latin typeface="Consolas"/>
              </a:rPr>
              <a:t>myLock</a:t>
            </a: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500" b="0" i="0" u="none" strike="noStrike" kern="0" cap="none" spc="0" normalizeH="0" baseline="0" noProof="0" dirty="0" err="1" smtClean="0">
                <a:ln>
                  <a:noFill/>
                </a:ln>
                <a:solidFill>
                  <a:srgbClr val="000000"/>
                </a:solidFill>
                <a:effectLst/>
                <a:highlight>
                  <a:srgbClr val="FFFFFF"/>
                </a:highlight>
                <a:uLnTx/>
                <a:uFillTx/>
                <a:latin typeface="Consolas"/>
              </a:rPr>
              <a:t>g_myDataMutex</a:t>
            </a: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500" b="0" i="0" u="none" strike="noStrike" kern="0" cap="none" spc="0" normalizeH="0" baseline="0" noProof="0" dirty="0" err="1" smtClean="0">
                <a:ln>
                  <a:noFill/>
                </a:ln>
                <a:solidFill>
                  <a:srgbClr val="000000"/>
                </a:solidFill>
                <a:effectLst/>
                <a:highlight>
                  <a:srgbClr val="FFFFFF"/>
                </a:highlight>
                <a:uLnTx/>
                <a:uFillTx/>
                <a:latin typeface="Consolas"/>
              </a:rPr>
              <a:t>g_myData.ReadSomeValues</a:t>
            </a: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500" b="0" i="0" u="none" strike="noStrike" kern="0" cap="none" spc="0" normalizeH="0" baseline="0" noProof="0" dirty="0" err="1" smtClean="0">
                <a:ln>
                  <a:noFill/>
                </a:ln>
                <a:solidFill>
                  <a:srgbClr val="000000"/>
                </a:solidFill>
                <a:effectLst/>
                <a:highlight>
                  <a:srgbClr val="FFFFFF"/>
                </a:highlight>
                <a:uLnTx/>
                <a:uFillTx/>
                <a:latin typeface="Consolas"/>
              </a:rPr>
              <a:t>g_myData.ChangeSomeValues</a:t>
            </a: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5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5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500" b="0" i="0" u="none" strike="noStrike" kern="0" cap="none" spc="0" normalizeH="0" baseline="0" noProof="0" dirty="0" err="1" smtClean="0">
                <a:ln>
                  <a:noFill/>
                </a:ln>
                <a:solidFill>
                  <a:srgbClr val="008000"/>
                </a:solidFill>
                <a:effectLst/>
                <a:highlight>
                  <a:srgbClr val="FFFFFF"/>
                </a:highlight>
                <a:uLnTx/>
                <a:uFillTx/>
                <a:latin typeface="Consolas"/>
              </a:rPr>
              <a:t>automatic</a:t>
            </a:r>
            <a:r>
              <a:rPr kumimoji="0" lang="de-DE" sz="15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500" b="0" i="0" u="none" strike="noStrike" kern="0" cap="none" spc="0" normalizeH="0" baseline="0" noProof="0" dirty="0" err="1" smtClean="0">
                <a:ln>
                  <a:noFill/>
                </a:ln>
                <a:solidFill>
                  <a:srgbClr val="008000"/>
                </a:solidFill>
                <a:effectLst/>
                <a:highlight>
                  <a:srgbClr val="FFFFFF"/>
                </a:highlight>
                <a:uLnTx/>
                <a:uFillTx/>
                <a:latin typeface="Consolas"/>
              </a:rPr>
              <a:t>unlock</a:t>
            </a:r>
            <a:r>
              <a:rPr kumimoji="0" lang="de-DE" sz="15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500" b="0" i="0" u="none" strike="noStrike" kern="0" cap="none" spc="0" normalizeH="0" baseline="0" noProof="0" dirty="0" err="1" smtClean="0">
                <a:ln>
                  <a:noFill/>
                </a:ln>
                <a:solidFill>
                  <a:srgbClr val="008000"/>
                </a:solidFill>
                <a:effectLst/>
                <a:highlight>
                  <a:srgbClr val="FFFFFF"/>
                </a:highlight>
                <a:uLnTx/>
                <a:uFillTx/>
                <a:latin typeface="Consolas"/>
              </a:rPr>
              <a:t>of</a:t>
            </a:r>
            <a:r>
              <a:rPr kumimoji="0" lang="de-DE" sz="15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500" b="0" i="0" u="none" strike="noStrike" kern="0" cap="none" spc="0" normalizeH="0" baseline="0" noProof="0" dirty="0" err="1" smtClean="0">
                <a:ln>
                  <a:noFill/>
                </a:ln>
                <a:solidFill>
                  <a:srgbClr val="008000"/>
                </a:solidFill>
                <a:effectLst/>
                <a:highlight>
                  <a:srgbClr val="FFFFFF"/>
                </a:highlight>
                <a:uLnTx/>
                <a:uFillTx/>
                <a:latin typeface="Consolas"/>
              </a:rPr>
              <a:t>mutex</a:t>
            </a:r>
            <a:endParaRPr kumimoji="0" lang="de-DE" sz="15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500" b="0" i="0" u="none" strike="noStrike" kern="0" cap="none" spc="0" normalizeH="0" baseline="0" noProof="0" dirty="0" smtClean="0">
                <a:ln>
                  <a:noFill/>
                </a:ln>
                <a:solidFill>
                  <a:srgbClr val="000000"/>
                </a:solidFill>
                <a:effectLst/>
                <a:highlight>
                  <a:srgbClr val="FFFFFF"/>
                </a:highlight>
                <a:uLnTx/>
                <a:uFillTx/>
                <a:latin typeface="Consolas"/>
              </a:rPr>
              <a:t>...</a:t>
            </a:r>
          </a:p>
        </p:txBody>
      </p:sp>
      <p:sp>
        <p:nvSpPr>
          <p:cNvPr id="9" name="Rechteck 8"/>
          <p:cNvSpPr/>
          <p:nvPr/>
        </p:nvSpPr>
        <p:spPr>
          <a:xfrm>
            <a:off x="4824536" y="3705513"/>
            <a:ext cx="3093268" cy="942541"/>
          </a:xfrm>
          <a:prstGeom prst="rect">
            <a:avLst/>
          </a:prstGeom>
          <a:solidFill>
            <a:srgbClr val="E12D2D">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rPr>
              <a:t>“</a:t>
            </a:r>
            <a:r>
              <a:rPr kumimoji="0" lang="en-US" sz="1400" b="0" i="0" u="none" strike="noStrike" kern="0" cap="none" spc="0" normalizeH="0" baseline="0" noProof="0" dirty="0" err="1" smtClean="0">
                <a:ln>
                  <a:noFill/>
                </a:ln>
                <a:solidFill>
                  <a:prstClr val="black"/>
                </a:solidFill>
                <a:effectLst/>
                <a:uLnTx/>
                <a:uFillTx/>
                <a:latin typeface="Arial"/>
                <a:ea typeface="+mn-ea"/>
                <a:cs typeface="Courier New" panose="02070309020205020404" pitchFamily="49" charset="0"/>
              </a:rPr>
              <a:t>recursive_mutex</a:t>
            </a:r>
            <a:r>
              <a:rPr kumimoji="0" lang="en-US" sz="1400" b="0"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rPr>
              <a:t>”: same thread can lock </a:t>
            </a:r>
            <a:r>
              <a:rPr kumimoji="0" lang="en-US" sz="1400" b="0" i="0" u="none" strike="noStrike" kern="0" cap="none" spc="0" normalizeH="0" baseline="0" noProof="0" dirty="0" err="1" smtClean="0">
                <a:ln>
                  <a:noFill/>
                </a:ln>
                <a:solidFill>
                  <a:prstClr val="black"/>
                </a:solidFill>
                <a:effectLst/>
                <a:uLnTx/>
                <a:uFillTx/>
                <a:latin typeface="Arial"/>
                <a:ea typeface="+mn-ea"/>
                <a:cs typeface="Courier New" panose="02070309020205020404" pitchFamily="49" charset="0"/>
              </a:rPr>
              <a:t>mutex</a:t>
            </a:r>
            <a:r>
              <a:rPr kumimoji="0" lang="en-US" sz="1400" b="0"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rPr>
              <a:t> several times, preferable: use “</a:t>
            </a:r>
            <a:r>
              <a:rPr kumimoji="0" lang="en-US" sz="1400" b="0" i="0" u="none" strike="noStrike" kern="0" cap="none" spc="0" normalizeH="0" baseline="0" noProof="0" dirty="0" err="1" smtClean="0">
                <a:ln>
                  <a:noFill/>
                </a:ln>
                <a:solidFill>
                  <a:prstClr val="black"/>
                </a:solidFill>
                <a:effectLst/>
                <a:uLnTx/>
                <a:uFillTx/>
                <a:latin typeface="Arial"/>
                <a:ea typeface="+mn-ea"/>
                <a:cs typeface="Courier New" panose="02070309020205020404" pitchFamily="49" charset="0"/>
              </a:rPr>
              <a:t>mutex</a:t>
            </a:r>
            <a:r>
              <a:rPr kumimoji="0" lang="en-US" sz="1400" b="0"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rPr>
              <a:t>” (is non recursive)</a:t>
            </a:r>
          </a:p>
        </p:txBody>
      </p:sp>
      <p:cxnSp>
        <p:nvCxnSpPr>
          <p:cNvPr id="10" name="Gerade Verbindung mit Pfeil 9"/>
          <p:cNvCxnSpPr/>
          <p:nvPr/>
        </p:nvCxnSpPr>
        <p:spPr>
          <a:xfrm flipH="1" flipV="1">
            <a:off x="4239344" y="3433817"/>
            <a:ext cx="476672" cy="362069"/>
          </a:xfrm>
          <a:prstGeom prst="straightConnector1">
            <a:avLst/>
          </a:prstGeom>
          <a:noFill/>
          <a:ln w="25400" cap="flat" cmpd="sng" algn="ctr">
            <a:solidFill>
              <a:srgbClr val="E12D2D">
                <a:shade val="95000"/>
                <a:satMod val="105000"/>
              </a:srgbClr>
            </a:solidFill>
            <a:prstDash val="solid"/>
            <a:tailEnd type="arrow"/>
          </a:ln>
          <a:effectLst/>
        </p:spPr>
      </p:cxnSp>
    </p:spTree>
    <p:extLst>
      <p:ext uri="{BB962C8B-B14F-4D97-AF65-F5344CB8AC3E}">
        <p14:creationId xmlns:p14="http://schemas.microsoft.com/office/powerpoint/2010/main" val="16175970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Thread sample </a:t>
            </a:r>
            <a:r>
              <a:rPr lang="de-DE" dirty="0" err="1"/>
              <a:t>with</a:t>
            </a:r>
            <a:r>
              <a:rPr lang="de-DE" dirty="0"/>
              <a:t> </a:t>
            </a:r>
            <a:r>
              <a:rPr lang="de-DE" dirty="0" err="1"/>
              <a:t>synchronization</a:t>
            </a:r>
            <a:r>
              <a:rPr lang="de-DE" dirty="0"/>
              <a:t> I</a:t>
            </a:r>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6784310" y="51470"/>
            <a:ext cx="2108171" cy="504056"/>
          </a:xfrm>
        </p:spPr>
        <p:txBody>
          <a:bodyPr>
            <a:normAutofit/>
          </a:bodyPr>
          <a:lstStyle/>
          <a:p>
            <a:r>
              <a:rPr lang="de-DE" dirty="0"/>
              <a:t>Safe </a:t>
            </a:r>
            <a:r>
              <a:rPr lang="de-DE" dirty="0" err="1"/>
              <a:t>access</a:t>
            </a:r>
            <a:r>
              <a:rPr lang="de-DE" dirty="0"/>
              <a:t> </a:t>
            </a:r>
            <a:r>
              <a:rPr lang="de-DE" dirty="0" err="1"/>
              <a:t>to</a:t>
            </a:r>
            <a:r>
              <a:rPr lang="de-DE" dirty="0"/>
              <a:t> </a:t>
            </a:r>
            <a:r>
              <a:rPr lang="de-DE" dirty="0" err="1"/>
              <a:t>shared</a:t>
            </a:r>
            <a:r>
              <a:rPr lang="de-DE" dirty="0"/>
              <a:t> </a:t>
            </a:r>
            <a:r>
              <a:rPr lang="de-DE" dirty="0" err="1"/>
              <a:t>data</a:t>
            </a:r>
            <a:r>
              <a:rPr lang="de-DE" dirty="0"/>
              <a:t> - </a:t>
            </a:r>
            <a:r>
              <a:rPr lang="de-DE" dirty="0" err="1"/>
              <a:t>mutexes</a:t>
            </a:r>
            <a:endParaRPr lang="de-DE" dirty="0"/>
          </a:p>
          <a:p>
            <a:endParaRPr lang="de-DE" dirty="0"/>
          </a:p>
        </p:txBody>
      </p:sp>
      <p:sp>
        <p:nvSpPr>
          <p:cNvPr id="6" name="Rechteck 5"/>
          <p:cNvSpPr/>
          <p:nvPr/>
        </p:nvSpPr>
        <p:spPr>
          <a:xfrm>
            <a:off x="147380" y="618242"/>
            <a:ext cx="8503672" cy="369332"/>
          </a:xfrm>
          <a:prstGeom prst="rect">
            <a:avLst/>
          </a:prstGeom>
        </p:spPr>
        <p:txBody>
          <a:bodyPr wrap="square">
            <a:spAutoFit/>
          </a:bodyPr>
          <a:lstStyle/>
          <a:p>
            <a:r>
              <a:rPr lang="en-US" dirty="0" smtClean="0">
                <a:solidFill>
                  <a:prstClr val="black"/>
                </a:solidFill>
                <a:latin typeface="Arial"/>
              </a:rPr>
              <a:t>Assume </a:t>
            </a:r>
            <a:r>
              <a:rPr lang="en-US" dirty="0" err="1" smtClean="0">
                <a:solidFill>
                  <a:prstClr val="black"/>
                </a:solidFill>
                <a:latin typeface="Arial"/>
              </a:rPr>
              <a:t>SetValue</a:t>
            </a:r>
            <a:r>
              <a:rPr lang="en-US" dirty="0" smtClean="0">
                <a:solidFill>
                  <a:prstClr val="black"/>
                </a:solidFill>
                <a:latin typeface="Arial"/>
              </a:rPr>
              <a:t>() and  </a:t>
            </a:r>
            <a:r>
              <a:rPr lang="en-US" dirty="0" err="1" smtClean="0">
                <a:solidFill>
                  <a:prstClr val="black"/>
                </a:solidFill>
                <a:latin typeface="Arial"/>
              </a:rPr>
              <a:t>GetValue</a:t>
            </a:r>
            <a:r>
              <a:rPr lang="en-US" dirty="0" smtClean="0">
                <a:solidFill>
                  <a:prstClr val="black"/>
                </a:solidFill>
                <a:latin typeface="Arial"/>
              </a:rPr>
              <a:t>() are synchronized thread functions:</a:t>
            </a:r>
            <a:endParaRPr lang="de-DE" dirty="0">
              <a:solidFill>
                <a:prstClr val="black"/>
              </a:solidFill>
              <a:latin typeface="Arial"/>
            </a:endParaRPr>
          </a:p>
        </p:txBody>
      </p:sp>
      <p:sp>
        <p:nvSpPr>
          <p:cNvPr id="7" name="Rechteck 6"/>
          <p:cNvSpPr/>
          <p:nvPr/>
        </p:nvSpPr>
        <p:spPr>
          <a:xfrm>
            <a:off x="4499992" y="1108143"/>
            <a:ext cx="4568636" cy="3631763"/>
          </a:xfrm>
          <a:prstGeom prst="rect">
            <a:avLst/>
          </a:prstGeom>
          <a:ln>
            <a:solidFill>
              <a:sysClr val="windowText" lastClr="000000"/>
            </a:solidFill>
          </a:ln>
        </p:spPr>
        <p:txBody>
          <a:bodyPr wrap="square" lIns="36000" rIns="3600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FF"/>
                </a:solidFill>
                <a:effectLst/>
                <a:highlight>
                  <a:srgbClr val="FFFFFF"/>
                </a:highlight>
                <a:uLnTx/>
                <a:uFillTx/>
                <a:latin typeface="Consolas"/>
              </a:rPr>
              <a:t>static</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smtClean="0">
                <a:ln>
                  <a:noFill/>
                </a:ln>
                <a:solidFill>
                  <a:srgbClr val="0000FF"/>
                </a:solidFill>
                <a:effectLst/>
                <a:highlight>
                  <a:srgbClr val="FFFFFF"/>
                </a:highlight>
                <a:uLnTx/>
                <a:uFillTx/>
                <a:latin typeface="Consolas"/>
              </a:rPr>
              <a:t>string</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err="1" smtClean="0">
                <a:ln>
                  <a:noFill/>
                </a:ln>
                <a:solidFill>
                  <a:srgbClr val="000000"/>
                </a:solidFill>
                <a:effectLst/>
                <a:highlight>
                  <a:srgbClr val="FFFFFF"/>
                </a:highlight>
                <a:uLnTx/>
                <a:uFillTx/>
                <a:latin typeface="Consolas"/>
              </a:rPr>
              <a:t>g_info</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en-US" sz="1400" b="0" i="0" u="none" strike="noStrike" kern="0" cap="none" spc="0" normalizeH="0" baseline="0" noProof="0" dirty="0" smtClean="0">
                <a:ln>
                  <a:noFill/>
                </a:ln>
                <a:solidFill>
                  <a:srgbClr val="A31515"/>
                </a:solidFill>
                <a:effectLst/>
                <a:highlight>
                  <a:srgbClr val="FFFFFF"/>
                </a:highlight>
                <a:uLnTx/>
                <a:uFillTx/>
                <a:latin typeface="Consolas"/>
              </a:rPr>
              <a:t>"Initial value"</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Global object used for synchronization</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0000FF"/>
                </a:solidFill>
                <a:effectLst/>
                <a:highlight>
                  <a:srgbClr val="FFFFFF"/>
                </a:highlight>
                <a:uLnTx/>
                <a:uFillTx/>
                <a:latin typeface="Consolas"/>
              </a:rPr>
              <a:t>static</a:t>
            </a:r>
            <a:r>
              <a:rPr kumimoji="0" lang="en-US" sz="1400" b="1"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1" i="0" u="none" strike="noStrike" kern="0" cap="none" spc="0" normalizeH="0" baseline="0" noProof="0" dirty="0" smtClean="0">
                <a:ln>
                  <a:noFill/>
                </a:ln>
                <a:solidFill>
                  <a:srgbClr val="2B91AF"/>
                </a:solidFill>
                <a:effectLst/>
                <a:highlight>
                  <a:srgbClr val="FFFFFF"/>
                </a:highlight>
                <a:uLnTx/>
                <a:uFillTx/>
                <a:latin typeface="Consolas"/>
              </a:rPr>
              <a:t>Object</a:t>
            </a:r>
            <a:r>
              <a:rPr kumimoji="0" lang="en-US" sz="1400" b="1"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1" i="0" u="none" strike="noStrike" kern="0" cap="none" spc="0" normalizeH="0" baseline="0" noProof="0" dirty="0" err="1" smtClean="0">
                <a:ln>
                  <a:noFill/>
                </a:ln>
                <a:solidFill>
                  <a:srgbClr val="000000"/>
                </a:solidFill>
                <a:effectLst/>
                <a:highlight>
                  <a:srgbClr val="FFFFFF"/>
                </a:highlight>
                <a:uLnTx/>
                <a:uFillTx/>
                <a:latin typeface="Consolas"/>
              </a:rPr>
              <a:t>g_myDataLock</a:t>
            </a:r>
            <a:r>
              <a:rPr kumimoji="0" lang="en-US" sz="1400" b="1" i="0" u="none" strike="noStrike" kern="0" cap="none" spc="0" normalizeH="0" baseline="0" noProof="0" dirty="0" smtClean="0">
                <a:ln>
                  <a:noFill/>
                </a:ln>
                <a:solidFill>
                  <a:srgbClr val="000000"/>
                </a:solidFill>
                <a:effectLst/>
                <a:highlight>
                  <a:srgbClr val="FFFFFF"/>
                </a:highlight>
                <a:uLnTx/>
                <a:uFillTx/>
                <a:latin typeface="Consolas"/>
              </a:rPr>
              <a:t> = </a:t>
            </a:r>
            <a:r>
              <a:rPr kumimoji="0" lang="en-US" sz="1400" b="1" i="0" u="none" strike="noStrike" kern="0" cap="none" spc="0" normalizeH="0" baseline="0" noProof="0" dirty="0" smtClean="0">
                <a:ln>
                  <a:noFill/>
                </a:ln>
                <a:solidFill>
                  <a:srgbClr val="0000FF"/>
                </a:solidFill>
                <a:effectLst/>
                <a:highlight>
                  <a:srgbClr val="FFFFFF"/>
                </a:highlight>
                <a:uLnTx/>
                <a:uFillTx/>
                <a:latin typeface="Consolas"/>
              </a:rPr>
              <a:t>new</a:t>
            </a:r>
            <a:r>
              <a:rPr kumimoji="0" lang="en-US" sz="1400" b="1"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1" i="0" u="none" strike="noStrike" kern="0" cap="none" spc="0" normalizeH="0" baseline="0" noProof="0" dirty="0" smtClean="0">
                <a:ln>
                  <a:noFill/>
                </a:ln>
                <a:solidFill>
                  <a:srgbClr val="2B91AF"/>
                </a:solidFill>
                <a:effectLst/>
                <a:highlight>
                  <a:srgbClr val="FFFFFF"/>
                </a:highlight>
                <a:uLnTx/>
                <a:uFillTx/>
                <a:latin typeface="Consolas"/>
              </a:rPr>
              <a:t>Object</a:t>
            </a:r>
            <a:r>
              <a:rPr kumimoji="0" lang="en-US" sz="1400" b="1" i="0" u="none" strike="noStrike" kern="0" cap="none" spc="0" normalizeH="0" baseline="0" noProof="0" dirty="0" smtClean="0">
                <a:ln>
                  <a:noFill/>
                </a:ln>
                <a:solidFill>
                  <a:srgbClr val="000000"/>
                </a:solidFill>
                <a:effectLst/>
                <a:highlight>
                  <a:srgbClr val="FFFFFF"/>
                </a:highlight>
                <a:uLnTx/>
                <a:uFillTx/>
                <a:latin typeface="Consolas"/>
              </a:rPr>
              <a:t>();</a:t>
            </a:r>
            <a:endParaRPr kumimoji="0" lang="de-DE" sz="1400" b="1"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400" b="0" i="0" u="none" strike="noStrike" kern="0" cap="none" spc="0" normalizeH="0" baseline="0" noProof="0" dirty="0" smtClean="0">
              <a:ln>
                <a:noFill/>
              </a:ln>
              <a:solidFill>
                <a:srgbClr val="0000FF"/>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static</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void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SetValue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string</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in_newVal</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smtClean="0">
                <a:ln>
                  <a:noFill/>
                </a:ln>
                <a:solidFill>
                  <a:srgbClr val="0000FF"/>
                </a:solidFill>
                <a:effectLst/>
                <a:highlight>
                  <a:srgbClr val="FFFFFF"/>
                </a:highlight>
                <a:uLnTx/>
                <a:uFillTx/>
                <a:latin typeface="Consolas"/>
              </a:rPr>
              <a:t>do</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FF"/>
                </a:solidFill>
                <a:effectLst/>
                <a:highlight>
                  <a:srgbClr val="FFFFFF"/>
                </a:highlight>
                <a:uLnTx/>
                <a:uFillTx/>
                <a:latin typeface="Consolas"/>
              </a:rPr>
              <a:t> </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FF"/>
                </a:solidFill>
                <a:effectLst/>
                <a:highlight>
                  <a:srgbClr val="FFFFFF"/>
                </a:highlight>
                <a:uLnTx/>
                <a:uFillTx/>
                <a:latin typeface="Consolas"/>
              </a:rPr>
              <a:t>    </a:t>
            </a:r>
            <a:r>
              <a:rPr kumimoji="0" lang="de-DE" sz="1800" b="1" i="0" u="none" strike="noStrike" kern="0" cap="none" spc="0" normalizeH="0" baseline="0" noProof="0" dirty="0" smtClean="0">
                <a:ln>
                  <a:noFill/>
                </a:ln>
                <a:solidFill>
                  <a:srgbClr val="0000FF"/>
                </a:solidFill>
                <a:effectLst/>
                <a:highlight>
                  <a:srgbClr val="FFFFFF"/>
                </a:highlight>
                <a:uLnTx/>
                <a:uFillTx/>
                <a:latin typeface="Consolas"/>
              </a:rPr>
              <a:t>lock</a:t>
            </a:r>
            <a:r>
              <a:rPr kumimoji="0" lang="de-DE" sz="1800" b="1"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800" b="1" i="0" u="none" strike="noStrike" kern="0" cap="none" spc="0" normalizeH="0" baseline="0" noProof="0" dirty="0" err="1" smtClean="0">
                <a:ln>
                  <a:noFill/>
                </a:ln>
                <a:solidFill>
                  <a:srgbClr val="2B91AF"/>
                </a:solidFill>
                <a:effectLst/>
                <a:highlight>
                  <a:srgbClr val="FFFFFF"/>
                </a:highlight>
                <a:uLnTx/>
                <a:uFillTx/>
                <a:latin typeface="Consolas"/>
              </a:rPr>
              <a:t>Program</a:t>
            </a:r>
            <a:r>
              <a:rPr kumimoji="0" lang="de-DE" sz="1800" b="1" i="0" u="none" strike="noStrike" kern="0" cap="none" spc="0" normalizeH="0" baseline="0" noProof="0" dirty="0" err="1" smtClean="0">
                <a:ln>
                  <a:noFill/>
                </a:ln>
                <a:solidFill>
                  <a:srgbClr val="000000"/>
                </a:solidFill>
                <a:effectLst/>
                <a:highlight>
                  <a:srgbClr val="FFFFFF"/>
                </a:highlight>
                <a:uLnTx/>
                <a:uFillTx/>
                <a:latin typeface="Consolas"/>
              </a:rPr>
              <a:t>.g_myDataLock</a:t>
            </a:r>
            <a:r>
              <a:rPr kumimoji="0" lang="de-DE" sz="1800" b="1"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600" b="1"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g_info</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400" b="0" i="0" u="none" strike="noStrike" kern="0" cap="none" spc="0" normalizeH="0" baseline="0" noProof="0" dirty="0" smtClean="0">
                <a:ln>
                  <a:noFill/>
                </a:ln>
                <a:solidFill>
                  <a:srgbClr val="A31515"/>
                </a:solidFill>
                <a:effectLst/>
                <a:highlight>
                  <a:srgbClr val="FFFFFF"/>
                </a:highlight>
                <a:uLnTx/>
                <a:uFillTx/>
                <a:latin typeface="Consolas"/>
              </a:rPr>
              <a:t>""</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nn-NO" sz="1400" b="0" i="0" u="none" strike="noStrike" kern="0" cap="none" spc="0" normalizeH="0" baseline="0" noProof="0" dirty="0" smtClean="0">
                <a:ln>
                  <a:noFill/>
                </a:ln>
                <a:solidFill>
                  <a:srgbClr val="000000"/>
                </a:solidFill>
                <a:effectLst/>
                <a:highlight>
                  <a:srgbClr val="FFFFFF"/>
                </a:highlight>
                <a:uLnTx/>
                <a:uFillTx/>
                <a:latin typeface="Consolas"/>
              </a:rPr>
              <a:t>     f</a:t>
            </a:r>
            <a:r>
              <a:rPr kumimoji="0" lang="nn-NO" sz="1400" b="0" i="0" u="none" strike="noStrike" kern="0" cap="none" spc="0" normalizeH="0" baseline="0" noProof="0" dirty="0" smtClean="0">
                <a:ln>
                  <a:noFill/>
                </a:ln>
                <a:solidFill>
                  <a:srgbClr val="0000FF"/>
                </a:solidFill>
                <a:effectLst/>
                <a:highlight>
                  <a:srgbClr val="FFFFFF"/>
                </a:highlight>
                <a:uLnTx/>
                <a:uFillTx/>
                <a:latin typeface="Consolas"/>
              </a:rPr>
              <a:t>or</a:t>
            </a:r>
            <a:r>
              <a:rPr kumimoji="0" lang="nn-NO"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nn-NO" sz="1400" b="0" i="0" u="none" strike="noStrike" kern="0" cap="none" spc="0" normalizeH="0" baseline="0" noProof="0" dirty="0" smtClean="0">
                <a:ln>
                  <a:noFill/>
                </a:ln>
                <a:solidFill>
                  <a:srgbClr val="0000FF"/>
                </a:solidFill>
                <a:effectLst/>
                <a:highlight>
                  <a:srgbClr val="FFFFFF"/>
                </a:highlight>
                <a:uLnTx/>
                <a:uFillTx/>
                <a:latin typeface="Consolas"/>
              </a:rPr>
              <a:t>int</a:t>
            </a:r>
            <a:r>
              <a:rPr kumimoji="0" lang="nn-NO" sz="1400" b="0" i="0" u="none" strike="noStrike" kern="0" cap="none" spc="0" normalizeH="0" baseline="0" noProof="0" dirty="0" smtClean="0">
                <a:ln>
                  <a:noFill/>
                </a:ln>
                <a:solidFill>
                  <a:srgbClr val="000000"/>
                </a:solidFill>
                <a:effectLst/>
                <a:highlight>
                  <a:srgbClr val="FFFFFF"/>
                </a:highlight>
                <a:uLnTx/>
                <a:uFillTx/>
                <a:latin typeface="Consolas"/>
              </a:rPr>
              <a:t> i=0; i&lt;in_newVal.Length; ++i)</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g_info</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in_newVal</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[i];}</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unlock</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while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true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p:txBody>
      </p:sp>
      <p:sp>
        <p:nvSpPr>
          <p:cNvPr id="8" name="Rechteck 7"/>
          <p:cNvSpPr/>
          <p:nvPr/>
        </p:nvSpPr>
        <p:spPr>
          <a:xfrm>
            <a:off x="8532440" y="924858"/>
            <a:ext cx="428972" cy="432628"/>
          </a:xfrm>
          <a:prstGeom prst="rect">
            <a:avLst/>
          </a:prstGeom>
          <a:solidFill>
            <a:srgbClr val="789637">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ea typeface="+mn-ea"/>
                <a:cs typeface="Courier New" panose="02070309020205020404" pitchFamily="49" charset="0"/>
              </a:rPr>
              <a:t>C#</a:t>
            </a:r>
          </a:p>
        </p:txBody>
      </p:sp>
      <p:sp>
        <p:nvSpPr>
          <p:cNvPr id="9" name="Rechteck 8"/>
          <p:cNvSpPr/>
          <p:nvPr/>
        </p:nvSpPr>
        <p:spPr>
          <a:xfrm>
            <a:off x="107504" y="1108659"/>
            <a:ext cx="4348742" cy="3477875"/>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en-US" sz="1400" b="0" i="0" u="none" strike="noStrike" kern="0" cap="none" spc="0" normalizeH="0" baseline="0" noProof="0" dirty="0" smtClean="0">
                <a:ln>
                  <a:noFill/>
                </a:ln>
                <a:solidFill>
                  <a:srgbClr val="2B91AF"/>
                </a:solidFill>
                <a:effectLst/>
                <a:highlight>
                  <a:srgbClr val="FFFFFF"/>
                </a:highlight>
                <a:uLnTx/>
                <a:uFillTx/>
                <a:latin typeface="Consolas"/>
              </a:rPr>
              <a:t>string</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err="1" smtClean="0">
                <a:ln>
                  <a:noFill/>
                </a:ln>
                <a:solidFill>
                  <a:srgbClr val="000000"/>
                </a:solidFill>
                <a:effectLst/>
                <a:highlight>
                  <a:srgbClr val="FFFFFF"/>
                </a:highlight>
                <a:uLnTx/>
                <a:uFillTx/>
                <a:latin typeface="Consolas"/>
              </a:rPr>
              <a:t>g_info</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en-US" sz="1400" b="0" i="0" u="none" strike="noStrike" kern="0" cap="none" spc="0" normalizeH="0" baseline="0" noProof="0" dirty="0" smtClean="0">
                <a:ln>
                  <a:noFill/>
                </a:ln>
                <a:solidFill>
                  <a:srgbClr val="A31515"/>
                </a:solidFill>
                <a:effectLst/>
                <a:highlight>
                  <a:srgbClr val="FFFFFF"/>
                </a:highlight>
                <a:uLnTx/>
                <a:uFillTx/>
                <a:latin typeface="Consolas"/>
              </a:rPr>
              <a:t>"Initial value"</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600" b="1"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600" b="1"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600" b="1" i="0" u="none" strike="noStrike" kern="0" cap="none" spc="0" normalizeH="0" baseline="0" noProof="0" dirty="0" err="1" smtClean="0">
                <a:ln>
                  <a:noFill/>
                </a:ln>
                <a:solidFill>
                  <a:srgbClr val="2B91AF"/>
                </a:solidFill>
                <a:effectLst/>
                <a:highlight>
                  <a:srgbClr val="FFFFFF"/>
                </a:highlight>
                <a:uLnTx/>
                <a:uFillTx/>
                <a:latin typeface="Consolas"/>
              </a:rPr>
              <a:t>mutex</a:t>
            </a:r>
            <a:r>
              <a:rPr kumimoji="0" lang="de-DE" sz="1600" b="1"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600" b="1" i="0" u="none" strike="noStrike" kern="0" cap="none" spc="0" normalizeH="0" baseline="0" noProof="0" dirty="0" err="1" smtClean="0">
                <a:ln>
                  <a:noFill/>
                </a:ln>
                <a:solidFill>
                  <a:srgbClr val="000000"/>
                </a:solidFill>
                <a:effectLst/>
                <a:highlight>
                  <a:srgbClr val="FFFFFF"/>
                </a:highlight>
                <a:uLnTx/>
                <a:uFillTx/>
                <a:latin typeface="Consolas"/>
              </a:rPr>
              <a:t>g_myDataMutex</a:t>
            </a:r>
            <a:r>
              <a:rPr kumimoji="0" lang="de-DE" sz="1600" b="1"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FF"/>
                </a:solidFill>
                <a:effectLst/>
                <a:highlight>
                  <a:srgbClr val="FFFFFF"/>
                </a:highlight>
                <a:uLnTx/>
                <a:uFillTx/>
                <a:latin typeface="Consolas"/>
              </a:rPr>
              <a:t>void</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err="1" smtClean="0">
                <a:ln>
                  <a:noFill/>
                </a:ln>
                <a:solidFill>
                  <a:srgbClr val="000000"/>
                </a:solidFill>
                <a:effectLst/>
                <a:highlight>
                  <a:srgbClr val="FFFFFF"/>
                </a:highlight>
                <a:uLnTx/>
                <a:uFillTx/>
                <a:latin typeface="Consolas"/>
              </a:rPr>
              <a:t>SetValue</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en-US"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en-US" sz="1400" b="0" i="0" u="none" strike="noStrike" kern="0" cap="none" spc="0" normalizeH="0" baseline="0" noProof="0" dirty="0" smtClean="0">
                <a:ln>
                  <a:noFill/>
                </a:ln>
                <a:solidFill>
                  <a:srgbClr val="2B91AF"/>
                </a:solidFill>
                <a:effectLst/>
                <a:highlight>
                  <a:srgbClr val="FFFFFF"/>
                </a:highlight>
                <a:uLnTx/>
                <a:uFillTx/>
                <a:latin typeface="Consolas"/>
              </a:rPr>
              <a:t>string</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err="1" smtClean="0">
                <a:ln>
                  <a:noFill/>
                </a:ln>
                <a:solidFill>
                  <a:srgbClr val="0000FF"/>
                </a:solidFill>
                <a:effectLst/>
                <a:highlight>
                  <a:srgbClr val="FFFFFF"/>
                </a:highlight>
                <a:uLnTx/>
                <a:uFillTx/>
                <a:latin typeface="Consolas"/>
              </a:rPr>
              <a:t>const</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err="1" smtClean="0">
                <a:ln>
                  <a:noFill/>
                </a:ln>
                <a:solidFill>
                  <a:srgbClr val="808080"/>
                </a:solidFill>
                <a:effectLst/>
                <a:highlight>
                  <a:srgbClr val="FFFFFF"/>
                </a:highlight>
                <a:uLnTx/>
                <a:uFillTx/>
                <a:latin typeface="Consolas"/>
              </a:rPr>
              <a:t>in_newVal</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smtClean="0">
                <a:ln>
                  <a:noFill/>
                </a:ln>
                <a:solidFill>
                  <a:srgbClr val="0000FF"/>
                </a:solidFill>
                <a:effectLst/>
                <a:highlight>
                  <a:srgbClr val="FFFFFF"/>
                </a:highlight>
                <a:uLnTx/>
                <a:uFillTx/>
                <a:latin typeface="Consolas"/>
              </a:rPr>
              <a:t>do</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800" b="1"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800" b="1"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800" b="1" i="0" u="none" strike="noStrike" kern="0" cap="none" spc="0" normalizeH="0" baseline="0" noProof="0" dirty="0" err="1" smtClean="0">
                <a:ln>
                  <a:noFill/>
                </a:ln>
                <a:solidFill>
                  <a:srgbClr val="2B91AF"/>
                </a:solidFill>
                <a:effectLst/>
                <a:highlight>
                  <a:srgbClr val="FFFFFF"/>
                </a:highlight>
                <a:uLnTx/>
                <a:uFillTx/>
                <a:latin typeface="Consolas"/>
              </a:rPr>
              <a:t>lock_guard</a:t>
            </a:r>
            <a:r>
              <a:rPr kumimoji="0" lang="de-DE" sz="1800" b="1" i="0" u="none" strike="noStrike" kern="0" cap="none" spc="0" normalizeH="0" baseline="0" noProof="0" dirty="0" smtClean="0">
                <a:ln>
                  <a:noFill/>
                </a:ln>
                <a:solidFill>
                  <a:srgbClr val="000000"/>
                </a:solidFill>
                <a:effectLst/>
                <a:highlight>
                  <a:srgbClr val="FFFFFF"/>
                </a:highlight>
                <a:uLnTx/>
                <a:uFillTx/>
                <a:latin typeface="Consolas"/>
              </a:rPr>
              <a:t>&lt;</a:t>
            </a:r>
            <a:r>
              <a:rPr kumimoji="0" lang="de-DE" sz="1800" b="1"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800" b="1"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800" b="1" i="0" u="none" strike="noStrike" kern="0" cap="none" spc="0" normalizeH="0" baseline="0" noProof="0" dirty="0" err="1" smtClean="0">
                <a:ln>
                  <a:noFill/>
                </a:ln>
                <a:solidFill>
                  <a:srgbClr val="2B91AF"/>
                </a:solidFill>
                <a:effectLst/>
                <a:highlight>
                  <a:srgbClr val="FFFFFF"/>
                </a:highlight>
                <a:uLnTx/>
                <a:uFillTx/>
                <a:latin typeface="Consolas"/>
              </a:rPr>
              <a:t>mutex</a:t>
            </a:r>
            <a:r>
              <a:rPr kumimoji="0" lang="de-DE" sz="1800" b="1" i="0" u="none" strike="noStrike" kern="0" cap="none" spc="0" normalizeH="0" baseline="0" noProof="0" dirty="0" smtClean="0">
                <a:ln>
                  <a:noFill/>
                </a:ln>
                <a:solidFill>
                  <a:srgbClr val="000000"/>
                </a:solidFill>
                <a:effectLst/>
                <a:highlight>
                  <a:srgbClr val="FFFFFF"/>
                </a:highlight>
                <a:uLnTx/>
                <a:uFillTx/>
                <a:latin typeface="Consolas"/>
              </a:rPr>
              <a:t>&gt;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8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800" b="1" i="0" u="none" strike="noStrike" kern="0" cap="none" spc="0" normalizeH="0" baseline="0" noProof="0" dirty="0" err="1" smtClean="0">
                <a:ln>
                  <a:noFill/>
                </a:ln>
                <a:solidFill>
                  <a:srgbClr val="000000"/>
                </a:solidFill>
                <a:effectLst/>
                <a:highlight>
                  <a:srgbClr val="FFFFFF"/>
                </a:highlight>
                <a:uLnTx/>
                <a:uFillTx/>
                <a:latin typeface="Consolas"/>
              </a:rPr>
              <a:t>myLock</a:t>
            </a:r>
            <a:r>
              <a:rPr kumimoji="0" lang="de-DE" sz="1800" b="1"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800" b="1" i="0" u="none" strike="noStrike" kern="0" cap="none" spc="0" normalizeH="0" baseline="0" noProof="0" dirty="0" err="1" smtClean="0">
                <a:ln>
                  <a:noFill/>
                </a:ln>
                <a:solidFill>
                  <a:srgbClr val="000000"/>
                </a:solidFill>
                <a:effectLst/>
                <a:highlight>
                  <a:srgbClr val="FFFFFF"/>
                </a:highlight>
                <a:uLnTx/>
                <a:uFillTx/>
                <a:latin typeface="Consolas"/>
              </a:rPr>
              <a:t>g_myDataMutex</a:t>
            </a:r>
            <a:r>
              <a:rPr kumimoji="0" lang="de-DE" sz="1800" b="1"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g_info</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smtClean="0">
                <a:ln>
                  <a:noFill/>
                </a:ln>
                <a:solidFill>
                  <a:srgbClr val="008080"/>
                </a:solidFill>
                <a:effectLst/>
                <a:highlight>
                  <a:srgbClr val="FFFFFF"/>
                </a:highlight>
                <a:uLnTx/>
                <a:uFillTx/>
                <a:latin typeface="Consolas"/>
              </a:rPr>
              <a:t>=</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808080"/>
                </a:solidFill>
                <a:effectLst/>
                <a:highlight>
                  <a:srgbClr val="FFFFFF"/>
                </a:highlight>
                <a:uLnTx/>
                <a:uFillTx/>
                <a:latin typeface="Consolas"/>
              </a:rPr>
              <a:t>in_newVal</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unlock */</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while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true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p:txBody>
      </p:sp>
      <p:sp>
        <p:nvSpPr>
          <p:cNvPr id="10" name="Rechteck 9"/>
          <p:cNvSpPr/>
          <p:nvPr/>
        </p:nvSpPr>
        <p:spPr>
          <a:xfrm>
            <a:off x="3886987" y="924858"/>
            <a:ext cx="504056" cy="432628"/>
          </a:xfrm>
          <a:prstGeom prst="rect">
            <a:avLst/>
          </a:prstGeom>
          <a:solidFill>
            <a:srgbClr val="789637">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ea typeface="+mn-ea"/>
                <a:cs typeface="Courier New" panose="02070309020205020404" pitchFamily="49" charset="0"/>
              </a:rPr>
              <a:t>C++</a:t>
            </a:r>
          </a:p>
        </p:txBody>
      </p:sp>
      <p:sp>
        <p:nvSpPr>
          <p:cNvPr id="11" name="Rechteck 10"/>
          <p:cNvSpPr/>
          <p:nvPr/>
        </p:nvSpPr>
        <p:spPr>
          <a:xfrm>
            <a:off x="7478636" y="2513373"/>
            <a:ext cx="1647827" cy="388267"/>
          </a:xfrm>
          <a:prstGeom prst="rect">
            <a:avLst/>
          </a:prstGeom>
          <a:solidFill>
            <a:srgbClr val="E12D2D">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rPr>
              <a:t>No semicolon!</a:t>
            </a:r>
          </a:p>
        </p:txBody>
      </p:sp>
      <p:cxnSp>
        <p:nvCxnSpPr>
          <p:cNvPr id="12" name="Gerade Verbindung mit Pfeil 11"/>
          <p:cNvCxnSpPr/>
          <p:nvPr/>
        </p:nvCxnSpPr>
        <p:spPr>
          <a:xfrm>
            <a:off x="8244408" y="2988202"/>
            <a:ext cx="0" cy="280697"/>
          </a:xfrm>
          <a:prstGeom prst="straightConnector1">
            <a:avLst/>
          </a:prstGeom>
          <a:noFill/>
          <a:ln w="25400" cap="flat" cmpd="sng" algn="ctr">
            <a:solidFill>
              <a:srgbClr val="E12D2D">
                <a:shade val="95000"/>
                <a:satMod val="105000"/>
              </a:srgbClr>
            </a:solidFill>
            <a:prstDash val="solid"/>
            <a:tailEnd type="arrow"/>
          </a:ln>
          <a:effectLst/>
        </p:spPr>
      </p:cxnSp>
    </p:spTree>
    <p:extLst>
      <p:ext uri="{BB962C8B-B14F-4D97-AF65-F5344CB8AC3E}">
        <p14:creationId xmlns:p14="http://schemas.microsoft.com/office/powerpoint/2010/main" val="16382491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p:cNvSpPr>
            <a:spLocks noGrp="1"/>
          </p:cNvSpPr>
          <p:nvPr>
            <p:ph type="body" sz="quarter" idx="13"/>
          </p:nvPr>
        </p:nvSpPr>
        <p:spPr/>
        <p:txBody>
          <a:bodyPr/>
          <a:lstStyle/>
          <a:p>
            <a:r>
              <a:rPr lang="de-DE" dirty="0" smtClean="0"/>
              <a:t>Multithreading</a:t>
            </a:r>
            <a:endParaRPr lang="de-DE" dirty="0"/>
          </a:p>
        </p:txBody>
      </p:sp>
      <p:sp>
        <p:nvSpPr>
          <p:cNvPr id="5" name="Textplatzhalter 4"/>
          <p:cNvSpPr>
            <a:spLocks noGrp="1"/>
          </p:cNvSpPr>
          <p:nvPr>
            <p:ph type="body" sz="quarter" idx="14"/>
          </p:nvPr>
        </p:nvSpPr>
        <p:spPr/>
        <p:txBody>
          <a:bodyPr/>
          <a:lstStyle/>
          <a:p>
            <a:r>
              <a:rPr lang="de-DE" dirty="0" smtClean="0"/>
              <a:t>AGENDA</a:t>
            </a:r>
            <a:endParaRPr lang="de-DE" dirty="0"/>
          </a:p>
        </p:txBody>
      </p:sp>
      <p:sp>
        <p:nvSpPr>
          <p:cNvPr id="6" name="Textplatzhalter 5"/>
          <p:cNvSpPr>
            <a:spLocks noGrp="1"/>
          </p:cNvSpPr>
          <p:nvPr>
            <p:ph type="body" sz="quarter" idx="16"/>
          </p:nvPr>
        </p:nvSpPr>
        <p:spPr/>
        <p:txBody>
          <a:bodyPr>
            <a:normAutofit fontScale="92500" lnSpcReduction="20000"/>
          </a:bodyPr>
          <a:lstStyle/>
          <a:p>
            <a:endParaRPr lang="de-DE"/>
          </a:p>
        </p:txBody>
      </p:sp>
      <p:sp>
        <p:nvSpPr>
          <p:cNvPr id="7" name="Textplatzhalter 6"/>
          <p:cNvSpPr>
            <a:spLocks noGrp="1"/>
          </p:cNvSpPr>
          <p:nvPr>
            <p:ph type="body" sz="quarter" idx="17"/>
          </p:nvPr>
        </p:nvSpPr>
        <p:spPr/>
        <p:txBody>
          <a:bodyPr/>
          <a:lstStyle/>
          <a:p>
            <a:r>
              <a:rPr lang="de-DE" dirty="0" err="1" smtClean="0"/>
              <a:t>Introduction</a:t>
            </a:r>
            <a:endParaRPr lang="de-DE" dirty="0" smtClean="0"/>
          </a:p>
          <a:p>
            <a:r>
              <a:rPr lang="de-DE" dirty="0" err="1"/>
              <a:t>Running</a:t>
            </a:r>
            <a:r>
              <a:rPr lang="de-DE" dirty="0"/>
              <a:t> multiple </a:t>
            </a:r>
            <a:r>
              <a:rPr lang="de-DE" dirty="0" err="1"/>
              <a:t>threads</a:t>
            </a:r>
            <a:endParaRPr lang="de-DE" dirty="0"/>
          </a:p>
          <a:p>
            <a:r>
              <a:rPr lang="de-DE" dirty="0"/>
              <a:t>Safe </a:t>
            </a:r>
            <a:r>
              <a:rPr lang="de-DE" dirty="0" err="1"/>
              <a:t>access</a:t>
            </a:r>
            <a:r>
              <a:rPr lang="de-DE" dirty="0"/>
              <a:t> </a:t>
            </a:r>
            <a:r>
              <a:rPr lang="de-DE" dirty="0" err="1"/>
              <a:t>to</a:t>
            </a:r>
            <a:r>
              <a:rPr lang="de-DE" dirty="0"/>
              <a:t> </a:t>
            </a:r>
            <a:r>
              <a:rPr lang="de-DE" dirty="0" err="1"/>
              <a:t>shared</a:t>
            </a:r>
            <a:r>
              <a:rPr lang="de-DE" dirty="0"/>
              <a:t> </a:t>
            </a:r>
            <a:r>
              <a:rPr lang="de-DE" dirty="0" err="1"/>
              <a:t>data</a:t>
            </a:r>
            <a:endParaRPr lang="de-DE" dirty="0"/>
          </a:p>
          <a:p>
            <a:r>
              <a:rPr lang="de-DE" dirty="0" err="1"/>
              <a:t>Wait</a:t>
            </a:r>
            <a:r>
              <a:rPr lang="de-DE" dirty="0"/>
              <a:t> </a:t>
            </a:r>
            <a:r>
              <a:rPr lang="de-DE" dirty="0" err="1"/>
              <a:t>and</a:t>
            </a:r>
            <a:r>
              <a:rPr lang="de-DE" dirty="0"/>
              <a:t> </a:t>
            </a:r>
            <a:r>
              <a:rPr lang="de-DE" dirty="0" err="1" smtClean="0"/>
              <a:t>signal</a:t>
            </a:r>
            <a:r>
              <a:rPr lang="de-DE" dirty="0" smtClean="0"/>
              <a:t> </a:t>
            </a:r>
            <a:r>
              <a:rPr lang="de-DE" dirty="0"/>
              <a:t>– </a:t>
            </a:r>
            <a:r>
              <a:rPr lang="de-DE" dirty="0" err="1"/>
              <a:t>condition</a:t>
            </a:r>
            <a:r>
              <a:rPr lang="de-DE" dirty="0"/>
              <a:t> variables</a:t>
            </a:r>
          </a:p>
          <a:p>
            <a:r>
              <a:rPr lang="de-DE" dirty="0"/>
              <a:t>Summary</a:t>
            </a:r>
          </a:p>
          <a:p>
            <a:r>
              <a:rPr lang="de-DE" dirty="0"/>
              <a:t>References</a:t>
            </a:r>
          </a:p>
          <a:p>
            <a:endParaRPr lang="de-DE" dirty="0"/>
          </a:p>
        </p:txBody>
      </p:sp>
      <p:sp>
        <p:nvSpPr>
          <p:cNvPr id="14" name="Fußzeilenplatzhalter 13"/>
          <p:cNvSpPr>
            <a:spLocks noGrp="1"/>
          </p:cNvSpPr>
          <p:nvPr>
            <p:ph type="ftr" sz="quarter" idx="11"/>
          </p:nvPr>
        </p:nvSpPr>
        <p:spPr/>
        <p:txBody>
          <a:bodyPr/>
          <a:lstStyle/>
          <a:p>
            <a:pPr algn="l"/>
            <a:r>
              <a:rPr lang="de-DE" smtClean="0"/>
              <a:t>Multithreading</a:t>
            </a:r>
            <a:endParaRPr lang="de-DE" dirty="0"/>
          </a:p>
        </p:txBody>
      </p:sp>
      <p:sp>
        <p:nvSpPr>
          <p:cNvPr id="15" name="Datumsplatzhalter 14"/>
          <p:cNvSpPr>
            <a:spLocks noGrp="1"/>
          </p:cNvSpPr>
          <p:nvPr>
            <p:ph type="dt" sz="half" idx="10"/>
          </p:nvPr>
        </p:nvSpPr>
        <p:spPr/>
        <p:txBody>
          <a:bodyPr/>
          <a:lstStyle/>
          <a:p>
            <a:pPr algn="r"/>
            <a:r>
              <a:rPr lang="de-DE" smtClean="0"/>
              <a:t>Gerald Fahrnholz - April 2017</a:t>
            </a:r>
            <a:endParaRPr lang="de-DE" dirty="0"/>
          </a:p>
        </p:txBody>
      </p:sp>
    </p:spTree>
    <p:extLst>
      <p:ext uri="{BB962C8B-B14F-4D97-AF65-F5344CB8AC3E}">
        <p14:creationId xmlns:p14="http://schemas.microsoft.com/office/powerpoint/2010/main" val="34125627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Thread sample </a:t>
            </a:r>
            <a:r>
              <a:rPr lang="de-DE" dirty="0" err="1"/>
              <a:t>with</a:t>
            </a:r>
            <a:r>
              <a:rPr lang="de-DE" dirty="0"/>
              <a:t> </a:t>
            </a:r>
            <a:r>
              <a:rPr lang="de-DE" dirty="0" err="1"/>
              <a:t>synchronization</a:t>
            </a:r>
            <a:r>
              <a:rPr lang="de-DE" dirty="0"/>
              <a:t> II</a:t>
            </a:r>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6804249" y="51470"/>
            <a:ext cx="2088232" cy="504056"/>
          </a:xfrm>
        </p:spPr>
        <p:txBody>
          <a:bodyPr>
            <a:normAutofit/>
          </a:bodyPr>
          <a:lstStyle/>
          <a:p>
            <a:r>
              <a:rPr lang="de-DE" dirty="0"/>
              <a:t>Safe </a:t>
            </a:r>
            <a:r>
              <a:rPr lang="de-DE" dirty="0" err="1"/>
              <a:t>access</a:t>
            </a:r>
            <a:r>
              <a:rPr lang="de-DE" dirty="0"/>
              <a:t> </a:t>
            </a:r>
            <a:r>
              <a:rPr lang="de-DE" dirty="0" err="1"/>
              <a:t>to</a:t>
            </a:r>
            <a:r>
              <a:rPr lang="de-DE" dirty="0"/>
              <a:t> </a:t>
            </a:r>
            <a:r>
              <a:rPr lang="de-DE" dirty="0" err="1"/>
              <a:t>shared</a:t>
            </a:r>
            <a:r>
              <a:rPr lang="de-DE" dirty="0"/>
              <a:t> </a:t>
            </a:r>
            <a:r>
              <a:rPr lang="de-DE" dirty="0" err="1" smtClean="0"/>
              <a:t>data</a:t>
            </a:r>
            <a:r>
              <a:rPr lang="de-DE" dirty="0" smtClean="0"/>
              <a:t/>
            </a:r>
            <a:br>
              <a:rPr lang="de-DE" dirty="0" smtClean="0"/>
            </a:br>
            <a:r>
              <a:rPr lang="de-DE" dirty="0" smtClean="0"/>
              <a:t> </a:t>
            </a:r>
            <a:r>
              <a:rPr lang="de-DE" dirty="0"/>
              <a:t>- </a:t>
            </a:r>
            <a:r>
              <a:rPr lang="de-DE" dirty="0" err="1"/>
              <a:t>mutexes</a:t>
            </a:r>
            <a:endParaRPr lang="de-DE" dirty="0"/>
          </a:p>
          <a:p>
            <a:endParaRPr lang="de-DE" dirty="0"/>
          </a:p>
        </p:txBody>
      </p:sp>
      <p:sp>
        <p:nvSpPr>
          <p:cNvPr id="6" name="Rechteck 5"/>
          <p:cNvSpPr/>
          <p:nvPr/>
        </p:nvSpPr>
        <p:spPr>
          <a:xfrm>
            <a:off x="229875" y="650465"/>
            <a:ext cx="4253002" cy="2308324"/>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void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GetValue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endParaRPr kumimoji="0" lang="de-DE" sz="1200" b="0" i="0" u="none" strike="noStrike" kern="0" cap="none" spc="0" normalizeH="0" baseline="0" noProof="0" dirty="0" smtClean="0">
              <a:ln>
                <a:noFill/>
              </a:ln>
              <a:solidFill>
                <a:srgbClr val="0000FF"/>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0000FF"/>
                </a:solidFill>
                <a:effectLst/>
                <a:highlight>
                  <a:srgbClr val="FFFFFF"/>
                </a:highlight>
                <a:uLnTx/>
                <a:uFillTx/>
                <a:latin typeface="Consolas"/>
              </a:rPr>
              <a:t>do</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2B91AF"/>
                </a:solidFill>
                <a:effectLst/>
                <a:highlight>
                  <a:srgbClr val="FFFFFF"/>
                </a:highlight>
                <a:uLnTx/>
                <a:uFillTx/>
                <a:latin typeface="Consolas"/>
              </a:rPr>
              <a:t>string</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info</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2B91AF"/>
                </a:solidFill>
                <a:effectLst/>
                <a:highlight>
                  <a:srgbClr val="FFFFFF"/>
                </a:highlight>
                <a:uLnTx/>
                <a:uFillTx/>
                <a:latin typeface="Consolas"/>
              </a:rPr>
              <a:t>lock_guard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&lt;</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2B91AF"/>
                </a:solidFill>
                <a:effectLst/>
                <a:highlight>
                  <a:srgbClr val="FFFFFF"/>
                </a:highlight>
                <a:uLnTx/>
                <a:uFillTx/>
                <a:latin typeface="Consolas"/>
              </a:rPr>
              <a:t>recursive_mutex</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&gt;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myLock</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g_myDataMutex</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info</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008080"/>
                </a:solidFill>
                <a:effectLst/>
                <a:highlight>
                  <a:srgbClr val="FFFFFF"/>
                </a:highlight>
                <a:uLnTx/>
                <a:uFillTx/>
                <a:latin typeface="Consolas"/>
              </a:rPr>
              <a:t>=</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g_info</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automatic</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unlock</a:t>
            </a: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cout</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008080"/>
                </a:solidFill>
                <a:effectLst/>
                <a:highlight>
                  <a:srgbClr val="FFFFFF"/>
                </a:highlight>
                <a:uLnTx/>
                <a:uFillTx/>
                <a:latin typeface="Consolas"/>
              </a:rPr>
              <a:t>&lt;&lt;</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info.c_str</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008080"/>
                </a:solidFill>
                <a:effectLst/>
                <a:highlight>
                  <a:srgbClr val="FFFFFF"/>
                </a:highlight>
                <a:uLnTx/>
                <a:uFillTx/>
                <a:latin typeface="Consolas"/>
              </a:rPr>
              <a:t>&lt;&lt;</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A31515"/>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while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true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endParaRPr kumimoji="0" lang="de-DE" sz="1200" b="0" i="0" u="none" strike="noStrike" kern="0" cap="none" spc="0" normalizeH="0" baseline="0" noProof="0" dirty="0" smtClean="0">
              <a:ln>
                <a:noFill/>
              </a:ln>
              <a:solidFill>
                <a:prstClr val="black"/>
              </a:solidFill>
              <a:effectLst/>
              <a:uLnTx/>
              <a:uFillTx/>
              <a:latin typeface="Arial"/>
            </a:endParaRPr>
          </a:p>
        </p:txBody>
      </p:sp>
      <p:sp>
        <p:nvSpPr>
          <p:cNvPr id="7" name="Rechteck 6"/>
          <p:cNvSpPr/>
          <p:nvPr/>
        </p:nvSpPr>
        <p:spPr>
          <a:xfrm>
            <a:off x="3786969" y="555526"/>
            <a:ext cx="504056" cy="432628"/>
          </a:xfrm>
          <a:prstGeom prst="rect">
            <a:avLst/>
          </a:prstGeom>
          <a:solidFill>
            <a:srgbClr val="789637">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ea typeface="+mn-ea"/>
                <a:cs typeface="Courier New" panose="02070309020205020404" pitchFamily="49" charset="0"/>
              </a:rPr>
              <a:t>C++</a:t>
            </a:r>
          </a:p>
        </p:txBody>
      </p:sp>
      <p:sp>
        <p:nvSpPr>
          <p:cNvPr id="8" name="Rechteck 7"/>
          <p:cNvSpPr/>
          <p:nvPr/>
        </p:nvSpPr>
        <p:spPr>
          <a:xfrm>
            <a:off x="4587602" y="652940"/>
            <a:ext cx="4232870" cy="2308324"/>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static</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void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GetValue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0000FF"/>
                </a:solidFill>
                <a:effectLst/>
                <a:highlight>
                  <a:srgbClr val="FFFFFF"/>
                </a:highlight>
                <a:uLnTx/>
                <a:uFillTx/>
                <a:latin typeface="Consolas"/>
              </a:rPr>
              <a:t>do</a:t>
            </a: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FF"/>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string</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info</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0000FF"/>
                </a:solidFill>
                <a:effectLst/>
                <a:highlight>
                  <a:srgbClr val="FFFFFF"/>
                </a:highlight>
                <a:uLnTx/>
                <a:uFillTx/>
                <a:latin typeface="Consolas"/>
              </a:rPr>
              <a:t>lock</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2B91AF"/>
                </a:solidFill>
                <a:effectLst/>
                <a:highlight>
                  <a:srgbClr val="FFFFFF"/>
                </a:highlight>
                <a:uLnTx/>
                <a:uFillTx/>
                <a:latin typeface="Consolas"/>
              </a:rPr>
              <a:t>Program</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.g_myDataLock</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info</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g_info</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automatic</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unlock</a:t>
            </a: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2B91AF"/>
                </a:solidFill>
                <a:effectLst/>
                <a:highlight>
                  <a:srgbClr val="FFFFFF"/>
                </a:highlight>
                <a:uLnTx/>
                <a:uFillTx/>
                <a:latin typeface="Consolas"/>
              </a:rPr>
              <a:t>Console</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.Write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info</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while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true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endParaRPr kumimoji="0" lang="en-US" sz="1200" b="0" i="0" u="none" strike="noStrike" kern="0" cap="none" spc="0" normalizeH="0" baseline="0" noProof="0" dirty="0" smtClean="0">
              <a:ln>
                <a:noFill/>
              </a:ln>
              <a:solidFill>
                <a:srgbClr val="0000FF"/>
              </a:solidFill>
              <a:effectLst/>
              <a:highlight>
                <a:srgbClr val="FFFFFF"/>
              </a:highlight>
              <a:uLnTx/>
              <a:uFillTx/>
              <a:latin typeface="Consolas"/>
            </a:endParaRPr>
          </a:p>
        </p:txBody>
      </p:sp>
      <p:sp>
        <p:nvSpPr>
          <p:cNvPr id="9" name="Rechteck 8"/>
          <p:cNvSpPr/>
          <p:nvPr/>
        </p:nvSpPr>
        <p:spPr>
          <a:xfrm>
            <a:off x="8222080" y="555526"/>
            <a:ext cx="428972" cy="432628"/>
          </a:xfrm>
          <a:prstGeom prst="rect">
            <a:avLst/>
          </a:prstGeom>
          <a:solidFill>
            <a:srgbClr val="789637">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ea typeface="+mn-ea"/>
                <a:cs typeface="Courier New" panose="02070309020205020404" pitchFamily="49" charset="0"/>
              </a:rPr>
              <a:t>C#</a:t>
            </a:r>
          </a:p>
        </p:txBody>
      </p:sp>
      <p:sp>
        <p:nvSpPr>
          <p:cNvPr id="10" name="Rechteck 9"/>
          <p:cNvSpPr/>
          <p:nvPr/>
        </p:nvSpPr>
        <p:spPr>
          <a:xfrm>
            <a:off x="4759077" y="3459653"/>
            <a:ext cx="3871004" cy="1200329"/>
          </a:xfrm>
          <a:prstGeom prst="rect">
            <a:avLst/>
          </a:prstGeom>
          <a:solidFill>
            <a:srgbClr val="FAFEC4"/>
          </a:solidFill>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prstClr val="black"/>
                </a:solidFill>
                <a:effectLst/>
                <a:uLnTx/>
                <a:uFillTx/>
                <a:latin typeface="Arial"/>
              </a:rPr>
              <a:t>___________ ABCDEFGHIJK </a:t>
            </a:r>
            <a:r>
              <a:rPr kumimoji="0" lang="de-DE" sz="1200" b="0" i="0" u="none" strike="noStrike" kern="0" cap="none" spc="0" normalizeH="0" baseline="0" noProof="0" dirty="0" err="1" smtClean="0">
                <a:ln>
                  <a:noFill/>
                </a:ln>
                <a:solidFill>
                  <a:prstClr val="black"/>
                </a:solidFill>
                <a:effectLst/>
                <a:uLnTx/>
                <a:uFillTx/>
                <a:latin typeface="Arial"/>
              </a:rPr>
              <a:t>ABCDEFGHIJK</a:t>
            </a:r>
            <a:r>
              <a:rPr kumimoji="0" lang="de-DE" sz="1200" b="0" i="0" u="none" strike="noStrike" kern="0" cap="none" spc="0" normalizeH="0" baseline="0" noProof="0" dirty="0" smtClean="0">
                <a:ln>
                  <a:noFill/>
                </a:ln>
                <a:solidFill>
                  <a:prstClr val="black"/>
                </a:solidFill>
                <a:effectLst/>
                <a:uLnTx/>
                <a:uFillTx/>
                <a:latin typeface="Arial"/>
              </a:rPr>
              <a:t> ___________ ___________ ABCDEFGHIJK </a:t>
            </a:r>
            <a:r>
              <a:rPr kumimoji="0" lang="de-DE" sz="1200" b="0" i="0" u="none" strike="noStrike" kern="0" cap="none" spc="0" normalizeH="0" baseline="0" noProof="0" dirty="0" err="1" smtClean="0">
                <a:ln>
                  <a:noFill/>
                </a:ln>
                <a:solidFill>
                  <a:prstClr val="black"/>
                </a:solidFill>
                <a:effectLst/>
                <a:uLnTx/>
                <a:uFillTx/>
                <a:latin typeface="Arial"/>
              </a:rPr>
              <a:t>ABCDEFGHIJK</a:t>
            </a:r>
            <a:r>
              <a:rPr kumimoji="0" lang="de-DE" sz="1200" b="0" i="0" u="none" strike="noStrike" kern="0" cap="none" spc="0" normalizeH="0" baseline="0" noProof="0" dirty="0" smtClean="0">
                <a:ln>
                  <a:noFill/>
                </a:ln>
                <a:solidFill>
                  <a:prstClr val="black"/>
                </a:solidFill>
                <a:effectLst/>
                <a:uLnTx/>
                <a:uFillTx/>
                <a:latin typeface="Arial"/>
              </a:rPr>
              <a:t> </a:t>
            </a:r>
            <a:r>
              <a:rPr kumimoji="0" lang="de-DE" sz="1200" b="0" i="0" u="none" strike="noStrike" kern="0" cap="none" spc="0" normalizeH="0" baseline="0" noProof="0" dirty="0" err="1" smtClean="0">
                <a:ln>
                  <a:noFill/>
                </a:ln>
                <a:solidFill>
                  <a:prstClr val="black"/>
                </a:solidFill>
                <a:effectLst/>
                <a:uLnTx/>
                <a:uFillTx/>
                <a:latin typeface="Arial"/>
              </a:rPr>
              <a:t>ABCDEFGHIJK</a:t>
            </a:r>
            <a:r>
              <a:rPr kumimoji="0" lang="de-DE" sz="1200" b="0" i="0" u="none" strike="noStrike" kern="0" cap="none" spc="0" normalizeH="0" baseline="0" noProof="0" dirty="0" smtClean="0">
                <a:ln>
                  <a:noFill/>
                </a:ln>
                <a:solidFill>
                  <a:prstClr val="black"/>
                </a:solidFill>
                <a:effectLst/>
                <a:uLnTx/>
                <a:uFillTx/>
                <a:latin typeface="Arial"/>
              </a:rPr>
              <a:t> </a:t>
            </a:r>
            <a:r>
              <a:rPr kumimoji="0" lang="de-DE" sz="1200" b="0" i="0" u="none" strike="noStrike" kern="0" cap="none" spc="0" normalizeH="0" baseline="0" noProof="0" dirty="0" err="1" smtClean="0">
                <a:ln>
                  <a:noFill/>
                </a:ln>
                <a:solidFill>
                  <a:prstClr val="black"/>
                </a:solidFill>
                <a:effectLst/>
                <a:uLnTx/>
                <a:uFillTx/>
                <a:latin typeface="Arial"/>
              </a:rPr>
              <a:t>ABCDEFGHIJK</a:t>
            </a:r>
            <a:r>
              <a:rPr kumimoji="0" lang="de-DE" sz="1200" b="0" i="0" u="none" strike="noStrike" kern="0" cap="none" spc="0" normalizeH="0" baseline="0" noProof="0" dirty="0" smtClean="0">
                <a:ln>
                  <a:noFill/>
                </a:ln>
                <a:solidFill>
                  <a:prstClr val="black"/>
                </a:solidFill>
                <a:effectLst/>
                <a:uLnTx/>
                <a:uFillTx/>
                <a:latin typeface="Arial"/>
              </a:rPr>
              <a:t> </a:t>
            </a:r>
            <a:r>
              <a:rPr kumimoji="0" lang="de-DE" sz="1200" b="0" i="0" u="none" strike="noStrike" kern="0" cap="none" spc="0" normalizeH="0" baseline="0" noProof="0" dirty="0" err="1" smtClean="0">
                <a:ln>
                  <a:noFill/>
                </a:ln>
                <a:solidFill>
                  <a:prstClr val="black"/>
                </a:solidFill>
                <a:effectLst/>
                <a:uLnTx/>
                <a:uFillTx/>
                <a:latin typeface="Arial"/>
              </a:rPr>
              <a:t>ABCDEFGHIJK</a:t>
            </a:r>
            <a:r>
              <a:rPr kumimoji="0" lang="de-DE" sz="1200" b="0" i="0" u="none" strike="noStrike" kern="0" cap="none" spc="0" normalizeH="0" baseline="0" noProof="0" dirty="0" smtClean="0">
                <a:ln>
                  <a:noFill/>
                </a:ln>
                <a:solidFill>
                  <a:prstClr val="black"/>
                </a:solidFill>
                <a:effectLst/>
                <a:uLnTx/>
                <a:uFillTx/>
                <a:latin typeface="Arial"/>
              </a:rPr>
              <a:t> ___________ ___________ ___________ ABCDEFGHIJK __________ _ ABCDEFGHIJK ___________ ABCDEFGHIJK</a:t>
            </a:r>
          </a:p>
        </p:txBody>
      </p:sp>
      <p:sp>
        <p:nvSpPr>
          <p:cNvPr id="11" name="Rechteck 10"/>
          <p:cNvSpPr/>
          <p:nvPr/>
        </p:nvSpPr>
        <p:spPr>
          <a:xfrm>
            <a:off x="6200312" y="3051385"/>
            <a:ext cx="2484276" cy="432628"/>
          </a:xfrm>
          <a:prstGeom prst="rect">
            <a:avLst/>
          </a:prstGeom>
          <a:solidFill>
            <a:srgbClr val="789637">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ea typeface="+mn-ea"/>
                <a:cs typeface="Courier New" panose="02070309020205020404" pitchFamily="49" charset="0"/>
              </a:rPr>
              <a:t>Output of C++ and C#</a:t>
            </a:r>
          </a:p>
        </p:txBody>
      </p:sp>
      <p:cxnSp>
        <p:nvCxnSpPr>
          <p:cNvPr id="12" name="Gerade Verbindung mit Pfeil 11"/>
          <p:cNvCxnSpPr/>
          <p:nvPr/>
        </p:nvCxnSpPr>
        <p:spPr>
          <a:xfrm>
            <a:off x="4139952" y="3940250"/>
            <a:ext cx="504056" cy="0"/>
          </a:xfrm>
          <a:prstGeom prst="straightConnector1">
            <a:avLst/>
          </a:prstGeom>
          <a:noFill/>
          <a:ln w="25400" cap="flat" cmpd="sng" algn="ctr">
            <a:solidFill>
              <a:srgbClr val="E12D2D">
                <a:shade val="95000"/>
                <a:satMod val="105000"/>
              </a:srgbClr>
            </a:solidFill>
            <a:prstDash val="solid"/>
            <a:tailEnd type="arrow"/>
          </a:ln>
          <a:effectLst/>
        </p:spPr>
      </p:cxnSp>
      <p:sp>
        <p:nvSpPr>
          <p:cNvPr id="13" name="Rechteck 12"/>
          <p:cNvSpPr/>
          <p:nvPr/>
        </p:nvSpPr>
        <p:spPr>
          <a:xfrm>
            <a:off x="2337723" y="771550"/>
            <a:ext cx="1272928" cy="576064"/>
          </a:xfrm>
          <a:prstGeom prst="rect">
            <a:avLst/>
          </a:prstGeom>
          <a:solidFill>
            <a:srgbClr val="E12D2D">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rPr>
              <a:t>Lock only for fetching data</a:t>
            </a:r>
          </a:p>
        </p:txBody>
      </p:sp>
      <p:cxnSp>
        <p:nvCxnSpPr>
          <p:cNvPr id="14" name="Gerade Verbindung mit Pfeil 13"/>
          <p:cNvCxnSpPr/>
          <p:nvPr/>
        </p:nvCxnSpPr>
        <p:spPr>
          <a:xfrm flipH="1">
            <a:off x="2337723" y="1419622"/>
            <a:ext cx="506085" cy="720080"/>
          </a:xfrm>
          <a:prstGeom prst="straightConnector1">
            <a:avLst/>
          </a:prstGeom>
          <a:noFill/>
          <a:ln w="25400" cap="flat" cmpd="sng" algn="ctr">
            <a:solidFill>
              <a:srgbClr val="E12D2D">
                <a:shade val="95000"/>
                <a:satMod val="105000"/>
              </a:srgbClr>
            </a:solidFill>
            <a:prstDash val="solid"/>
            <a:tailEnd type="arrow"/>
          </a:ln>
          <a:effectLst/>
        </p:spPr>
      </p:cxnSp>
      <p:sp>
        <p:nvSpPr>
          <p:cNvPr id="15" name="Textfeld 14"/>
          <p:cNvSpPr txBox="1"/>
          <p:nvPr/>
        </p:nvSpPr>
        <p:spPr>
          <a:xfrm>
            <a:off x="154806" y="3291830"/>
            <a:ext cx="3943326" cy="1538883"/>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prstClr val="black"/>
                </a:solidFill>
                <a:latin typeface="Arial"/>
                <a:cs typeface="Courier New" panose="02070309020205020404" pitchFamily="49" charset="0"/>
              </a:rPr>
              <a:t>Now it is guaranteed that the variable only has one of the defined </a:t>
            </a:r>
            <a:r>
              <a:rPr lang="en-US" sz="1400" dirty="0" smtClean="0">
                <a:solidFill>
                  <a:prstClr val="black"/>
                </a:solidFill>
                <a:latin typeface="Arial"/>
                <a:cs typeface="Courier New" panose="02070309020205020404" pitchFamily="49" charset="0"/>
              </a:rPr>
              <a:t>values</a:t>
            </a:r>
            <a:r>
              <a:rPr lang="en-US" sz="1400" dirty="0" smtClean="0">
                <a:solidFill>
                  <a:prstClr val="black"/>
                </a:solidFill>
                <a:latin typeface="Arial"/>
                <a:cs typeface="Courier New" panose="02070309020205020404" pitchFamily="49" charset="0"/>
              </a:rPr>
              <a:t>.</a:t>
            </a:r>
            <a:br>
              <a:rPr lang="en-US" sz="1400" dirty="0" smtClean="0">
                <a:solidFill>
                  <a:prstClr val="black"/>
                </a:solidFill>
                <a:latin typeface="Arial"/>
                <a:cs typeface="Courier New" panose="02070309020205020404" pitchFamily="49" charset="0"/>
              </a:rPr>
            </a:br>
            <a:endParaRPr lang="en-US" sz="600" dirty="0" smtClean="0">
              <a:solidFill>
                <a:prstClr val="black"/>
              </a:solidFill>
              <a:latin typeface="Arial"/>
              <a:cs typeface="Courier New" panose="02070309020205020404" pitchFamily="49" charset="0"/>
            </a:endParaRPr>
          </a:p>
          <a:p>
            <a:pPr marL="285750" indent="-285750">
              <a:buFont typeface="Arial" panose="020B0604020202020204" pitchFamily="34" charset="0"/>
              <a:buChar char="•"/>
            </a:pPr>
            <a:r>
              <a:rPr lang="en-US" sz="1400" dirty="0">
                <a:solidFill>
                  <a:prstClr val="black"/>
                </a:solidFill>
                <a:latin typeface="Arial"/>
              </a:rPr>
              <a:t>Because of multi threading it remains random </a:t>
            </a:r>
            <a:r>
              <a:rPr lang="en-US" sz="1400" dirty="0" smtClean="0">
                <a:solidFill>
                  <a:prstClr val="black"/>
                </a:solidFill>
                <a:latin typeface="Arial"/>
              </a:rPr>
              <a:t>behavior </a:t>
            </a:r>
            <a:r>
              <a:rPr lang="en-US" sz="1400" dirty="0">
                <a:solidFill>
                  <a:prstClr val="black"/>
                </a:solidFill>
                <a:latin typeface="Arial"/>
              </a:rPr>
              <a:t>how many reads will result in the same value before it changes</a:t>
            </a:r>
            <a:r>
              <a:rPr lang="en-US" sz="1600" dirty="0">
                <a:solidFill>
                  <a:prstClr val="black"/>
                </a:solidFill>
                <a:latin typeface="Arial"/>
              </a:rPr>
              <a:t>. </a:t>
            </a:r>
          </a:p>
          <a:p>
            <a:pPr marL="285750" indent="-285750">
              <a:buFont typeface="Arial" panose="020B0604020202020204" pitchFamily="34" charset="0"/>
              <a:buChar char="•"/>
            </a:pPr>
            <a:endParaRPr lang="de-DE" sz="1600" dirty="0">
              <a:solidFill>
                <a:prstClr val="black"/>
              </a:solidFill>
              <a:latin typeface="Arial"/>
            </a:endParaRPr>
          </a:p>
        </p:txBody>
      </p:sp>
    </p:spTree>
    <p:extLst>
      <p:ext uri="{BB962C8B-B14F-4D97-AF65-F5344CB8AC3E}">
        <p14:creationId xmlns:p14="http://schemas.microsoft.com/office/powerpoint/2010/main" val="9207454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Repeated locking with </a:t>
            </a:r>
            <a:r>
              <a:rPr lang="en-US" dirty="0" err="1"/>
              <a:t>mutex</a:t>
            </a:r>
            <a:r>
              <a:rPr lang="en-US" dirty="0"/>
              <a:t>/</a:t>
            </a:r>
            <a:r>
              <a:rPr lang="en-US" dirty="0" err="1"/>
              <a:t>unique_lock</a:t>
            </a:r>
            <a:endParaRPr lang="de-DE" dirty="0"/>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6804249" y="51470"/>
            <a:ext cx="2088232" cy="504056"/>
          </a:xfrm>
        </p:spPr>
        <p:txBody>
          <a:bodyPr>
            <a:normAutofit/>
          </a:bodyPr>
          <a:lstStyle/>
          <a:p>
            <a:r>
              <a:rPr lang="de-DE" dirty="0"/>
              <a:t>Safe </a:t>
            </a:r>
            <a:r>
              <a:rPr lang="de-DE" dirty="0" err="1"/>
              <a:t>access</a:t>
            </a:r>
            <a:r>
              <a:rPr lang="de-DE" dirty="0"/>
              <a:t> </a:t>
            </a:r>
            <a:r>
              <a:rPr lang="de-DE" dirty="0" err="1"/>
              <a:t>to</a:t>
            </a:r>
            <a:r>
              <a:rPr lang="de-DE" dirty="0"/>
              <a:t> </a:t>
            </a:r>
            <a:r>
              <a:rPr lang="de-DE" dirty="0" err="1"/>
              <a:t>shared</a:t>
            </a:r>
            <a:r>
              <a:rPr lang="de-DE" dirty="0"/>
              <a:t> </a:t>
            </a:r>
            <a:r>
              <a:rPr lang="de-DE" dirty="0" err="1"/>
              <a:t>data</a:t>
            </a:r>
            <a:r>
              <a:rPr lang="de-DE" dirty="0"/>
              <a:t> - </a:t>
            </a:r>
            <a:r>
              <a:rPr lang="de-DE" dirty="0" err="1"/>
              <a:t>mutexes</a:t>
            </a:r>
            <a:endParaRPr lang="de-DE" dirty="0"/>
          </a:p>
          <a:p>
            <a:endParaRPr lang="de-DE" dirty="0"/>
          </a:p>
        </p:txBody>
      </p:sp>
      <p:sp>
        <p:nvSpPr>
          <p:cNvPr id="6" name="Rechteck 5"/>
          <p:cNvSpPr/>
          <p:nvPr/>
        </p:nvSpPr>
        <p:spPr>
          <a:xfrm>
            <a:off x="251520" y="1059582"/>
            <a:ext cx="8352928" cy="3600986"/>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Thread needing access to global data</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600" b="1" i="0" u="none" strike="noStrike" kern="0" cap="none" spc="0" normalizeH="0" baseline="0" noProof="0" dirty="0" err="1" smtClean="0">
                <a:ln>
                  <a:noFill/>
                </a:ln>
                <a:solidFill>
                  <a:srgbClr val="000000"/>
                </a:solidFill>
                <a:effectLst/>
                <a:highlight>
                  <a:srgbClr val="FFFFFF"/>
                </a:highlight>
                <a:uLnTx/>
                <a:uFillTx/>
                <a:latin typeface="Consolas"/>
              </a:rPr>
              <a:t>unique_lock</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&lt;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600" b="1" i="0" u="none" strike="noStrike" kern="0" cap="none" spc="0" normalizeH="0" baseline="0" noProof="0" dirty="0" err="1" smtClean="0">
                <a:ln>
                  <a:noFill/>
                </a:ln>
                <a:solidFill>
                  <a:srgbClr val="000000"/>
                </a:solidFill>
                <a:effectLst/>
                <a:highlight>
                  <a:srgbClr val="FFFFFF"/>
                </a:highlight>
                <a:uLnTx/>
                <a:uFillTx/>
                <a:latin typeface="Consolas"/>
              </a:rPr>
              <a:t>recursive_mutex</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&gt;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myLock</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g_myDataMutex</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g_myData.ReadSomeValues</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g_myData.ChangeSomeValues</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myLock.</a:t>
            </a:r>
            <a:r>
              <a:rPr kumimoji="0" lang="de-DE" sz="1600" b="1" i="0" u="none" strike="noStrike" kern="0" cap="none" spc="0" normalizeH="0" baseline="0" noProof="0" dirty="0" err="1" smtClean="0">
                <a:ln>
                  <a:noFill/>
                </a:ln>
                <a:solidFill>
                  <a:srgbClr val="000000"/>
                </a:solidFill>
                <a:effectLst/>
                <a:highlight>
                  <a:srgbClr val="FFFFFF"/>
                </a:highlight>
                <a:uLnTx/>
                <a:uFillTx/>
                <a:latin typeface="Consolas"/>
              </a:rPr>
              <a:t>unlock</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 temporarily release lock of data ##</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e.g. make some time consuming calculations</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reacquire</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lock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of</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data</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myLock.</a:t>
            </a:r>
            <a:r>
              <a:rPr kumimoji="0" lang="de-DE" sz="1600" b="1" i="0" u="none" strike="noStrike" kern="0" cap="none" spc="0" normalizeH="0" baseline="0" noProof="0" dirty="0" err="1" smtClean="0">
                <a:ln>
                  <a:noFill/>
                </a:ln>
                <a:solidFill>
                  <a:srgbClr val="000000"/>
                </a:solidFill>
                <a:effectLst/>
                <a:highlight>
                  <a:srgbClr val="FFFFFF"/>
                </a:highlight>
                <a:uLnTx/>
                <a:uFillTx/>
                <a:latin typeface="Consolas"/>
              </a:rPr>
              <a:t>lock</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do something else with global data</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automatic</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unlock</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of</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mutex</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p:txBody>
      </p:sp>
      <p:sp>
        <p:nvSpPr>
          <p:cNvPr id="7" name="Textplatzhalter 5"/>
          <p:cNvSpPr txBox="1">
            <a:spLocks/>
          </p:cNvSpPr>
          <p:nvPr/>
        </p:nvSpPr>
        <p:spPr>
          <a:xfrm>
            <a:off x="251520" y="722819"/>
            <a:ext cx="8424936" cy="615270"/>
          </a:xfrm>
          <a:prstGeom prst="rect">
            <a:avLst/>
          </a:prstGeom>
        </p:spPr>
        <p:txBody>
          <a:bodyPr vert="horz" lIns="0" tIns="0" rIns="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1" indent="0" algn="l" defTabSz="914400" rtl="0" eaLnBrk="1" fontAlgn="auto" latinLnBrk="0" hangingPunct="1">
              <a:lnSpc>
                <a:spcPct val="95000"/>
              </a:lnSpc>
              <a:spcBef>
                <a:spcPct val="20000"/>
              </a:spcBef>
              <a:spcAft>
                <a:spcPts val="800"/>
              </a:spcAft>
              <a:buClr>
                <a:srgbClr val="B2B2B2"/>
              </a:buClr>
              <a:buSzTx/>
              <a:buFont typeface="Arial" pitchFamily="34" charset="0"/>
              <a:buNone/>
              <a:tabLst/>
              <a:defRPr/>
            </a:pP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Repeatedly</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access</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shared</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data</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and</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in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between</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give</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other</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threads</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chance</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for</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data</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de-DE" sz="16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access</a:t>
            </a:r>
            <a:r>
              <a:rPr kumimoji="0" lang="de-DE"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a:t>
            </a:r>
            <a:endParaRPr kumimoji="0" lang="de-DE" sz="1600" b="0" i="0" u="none" strike="noStrike" kern="1200" cap="none" spc="0" normalizeH="0" baseline="0" noProof="0" dirty="0">
              <a:ln>
                <a:noFill/>
              </a:ln>
              <a:solidFill>
                <a:sysClr val="windowText" lastClr="000000"/>
              </a:solidFill>
              <a:effectLst/>
              <a:uLnTx/>
              <a:uFillTx/>
              <a:latin typeface="Arial"/>
              <a:ea typeface="+mn-ea"/>
              <a:cs typeface="Arial" pitchFamily="34" charset="0"/>
            </a:endParaRPr>
          </a:p>
        </p:txBody>
      </p:sp>
    </p:spTree>
    <p:extLst>
      <p:ext uri="{BB962C8B-B14F-4D97-AF65-F5344CB8AC3E}">
        <p14:creationId xmlns:p14="http://schemas.microsoft.com/office/powerpoint/2010/main" val="4702022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Avoid long waiting: </a:t>
            </a:r>
            <a:r>
              <a:rPr lang="en-US" dirty="0" err="1"/>
              <a:t>timed_mutex</a:t>
            </a:r>
            <a:r>
              <a:rPr lang="en-US" dirty="0"/>
              <a:t> / </a:t>
            </a:r>
            <a:r>
              <a:rPr lang="en-US" dirty="0" err="1"/>
              <a:t>try_lock</a:t>
            </a:r>
            <a:endParaRPr lang="de-DE" dirty="0"/>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6732240" y="51470"/>
            <a:ext cx="2160241" cy="504056"/>
          </a:xfrm>
        </p:spPr>
        <p:txBody>
          <a:bodyPr>
            <a:normAutofit/>
          </a:bodyPr>
          <a:lstStyle/>
          <a:p>
            <a:r>
              <a:rPr lang="de-DE" dirty="0"/>
              <a:t>Safe </a:t>
            </a:r>
            <a:r>
              <a:rPr lang="de-DE" dirty="0" err="1"/>
              <a:t>access</a:t>
            </a:r>
            <a:r>
              <a:rPr lang="de-DE" dirty="0"/>
              <a:t> </a:t>
            </a:r>
            <a:r>
              <a:rPr lang="de-DE" dirty="0" err="1"/>
              <a:t>to</a:t>
            </a:r>
            <a:r>
              <a:rPr lang="de-DE" dirty="0"/>
              <a:t> </a:t>
            </a:r>
            <a:r>
              <a:rPr lang="de-DE" dirty="0" err="1"/>
              <a:t>shared</a:t>
            </a:r>
            <a:r>
              <a:rPr lang="de-DE" dirty="0"/>
              <a:t> </a:t>
            </a:r>
            <a:r>
              <a:rPr lang="de-DE" dirty="0" err="1" smtClean="0"/>
              <a:t>data</a:t>
            </a:r>
            <a:r>
              <a:rPr lang="de-DE" dirty="0" smtClean="0"/>
              <a:t/>
            </a:r>
            <a:br>
              <a:rPr lang="de-DE" dirty="0" smtClean="0"/>
            </a:br>
            <a:r>
              <a:rPr lang="de-DE" dirty="0" smtClean="0"/>
              <a:t> </a:t>
            </a:r>
            <a:r>
              <a:rPr lang="de-DE" dirty="0"/>
              <a:t>- </a:t>
            </a:r>
            <a:r>
              <a:rPr lang="de-DE" dirty="0" err="1"/>
              <a:t>mutexes</a:t>
            </a:r>
            <a:endParaRPr lang="de-DE" dirty="0"/>
          </a:p>
          <a:p>
            <a:endParaRPr lang="de-DE" dirty="0"/>
          </a:p>
        </p:txBody>
      </p:sp>
      <p:sp>
        <p:nvSpPr>
          <p:cNvPr id="6" name="Textplatzhalter 5"/>
          <p:cNvSpPr txBox="1">
            <a:spLocks/>
          </p:cNvSpPr>
          <p:nvPr/>
        </p:nvSpPr>
        <p:spPr>
          <a:xfrm>
            <a:off x="251520" y="1138327"/>
            <a:ext cx="8424936" cy="615270"/>
          </a:xfrm>
          <a:prstGeom prst="rect">
            <a:avLst/>
          </a:prstGeom>
        </p:spPr>
        <p:txBody>
          <a:bodyPr vert="horz" lIns="0" tIns="0" rIns="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1" indent="0" algn="l" defTabSz="914400" rtl="0" eaLnBrk="1" fontAlgn="auto" latinLnBrk="0" hangingPunct="1">
              <a:lnSpc>
                <a:spcPct val="95000"/>
              </a:lnSpc>
              <a:spcBef>
                <a:spcPct val="20000"/>
              </a:spcBef>
              <a:spcAft>
                <a:spcPts val="800"/>
              </a:spcAft>
              <a:buClr>
                <a:srgbClr val="B2B2B2"/>
              </a:buClr>
              <a:buSzTx/>
              <a:buFont typeface="Arial" pitchFamily="34" charset="0"/>
              <a:buNone/>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When trying to access shared data you may be prepared for not getting access:</a:t>
            </a:r>
            <a:endParaRPr kumimoji="0" lang="de-DE" sz="1600" b="0" i="0" u="none" strike="noStrike" kern="1200" cap="none" spc="0" normalizeH="0" baseline="0" noProof="0" dirty="0">
              <a:ln>
                <a:noFill/>
              </a:ln>
              <a:solidFill>
                <a:sysClr val="windowText" lastClr="000000"/>
              </a:solidFill>
              <a:effectLst/>
              <a:uLnTx/>
              <a:uFillTx/>
              <a:latin typeface="Arial"/>
              <a:ea typeface="+mn-ea"/>
              <a:cs typeface="Arial" pitchFamily="34" charset="0"/>
            </a:endParaRPr>
          </a:p>
        </p:txBody>
      </p:sp>
      <p:sp>
        <p:nvSpPr>
          <p:cNvPr id="7" name="Rechteck 6"/>
          <p:cNvSpPr/>
          <p:nvPr/>
        </p:nvSpPr>
        <p:spPr>
          <a:xfrm>
            <a:off x="251520" y="659532"/>
            <a:ext cx="6372200" cy="307777"/>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2B91AF"/>
                </a:solidFill>
                <a:effectLst/>
                <a:highlight>
                  <a:srgbClr val="FFFFFF"/>
                </a:highlight>
                <a:uLnTx/>
                <a:uFillTx/>
                <a:latin typeface="Consolas"/>
              </a:rPr>
              <a:t>recursive_timed_mutex</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g_myDataMutex</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endParaRPr kumimoji="0" lang="de-DE" sz="1400" b="0" i="0" u="none" strike="noStrike" kern="0" cap="none" spc="0" normalizeH="0" baseline="0" noProof="0" dirty="0" smtClean="0">
              <a:ln>
                <a:noFill/>
              </a:ln>
              <a:solidFill>
                <a:prstClr val="black"/>
              </a:solidFill>
              <a:effectLst/>
              <a:uLnTx/>
              <a:uFillTx/>
              <a:latin typeface="Arial"/>
            </a:endParaRPr>
          </a:p>
        </p:txBody>
      </p:sp>
      <p:sp>
        <p:nvSpPr>
          <p:cNvPr id="8" name="Rechteck 7"/>
          <p:cNvSpPr/>
          <p:nvPr/>
        </p:nvSpPr>
        <p:spPr>
          <a:xfrm>
            <a:off x="251520" y="1498367"/>
            <a:ext cx="7200800" cy="3170099"/>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 not yet locking </a:t>
            </a:r>
            <a:r>
              <a:rPr kumimoji="0" lang="en-US" sz="1400" b="0" i="0" u="none" strike="noStrike" kern="0" cap="none" spc="0" normalizeH="0" baseline="0" noProof="0" dirty="0" err="1" smtClean="0">
                <a:ln>
                  <a:noFill/>
                </a:ln>
                <a:solidFill>
                  <a:srgbClr val="008000"/>
                </a:solidFill>
                <a:effectLst/>
                <a:highlight>
                  <a:srgbClr val="FFFFFF"/>
                </a:highlight>
                <a:uLnTx/>
                <a:uFillTx/>
                <a:latin typeface="Consolas"/>
              </a:rPr>
              <a:t>mutex</a:t>
            </a: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for data access ##</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2B91AF"/>
                </a:solidFill>
                <a:effectLst/>
                <a:highlight>
                  <a:srgbClr val="FFFFFF"/>
                </a:highlight>
                <a:uLnTx/>
                <a:uFillTx/>
                <a:latin typeface="Consolas"/>
              </a:rPr>
              <a:t>unique_lock</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&lt;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2B91AF"/>
                </a:solidFill>
                <a:effectLst/>
                <a:highlight>
                  <a:srgbClr val="FFFFFF"/>
                </a:highlight>
                <a:uLnTx/>
                <a:uFillTx/>
                <a:latin typeface="Consolas"/>
              </a:rPr>
              <a:t>recursive_timed_mutex</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&gt;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myLock</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g_myDataMutex</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600" b="1" i="0" u="none" strike="noStrike" kern="0" cap="none" spc="0" normalizeH="0" baseline="0" noProof="0" dirty="0" err="1" smtClean="0">
                <a:ln>
                  <a:noFill/>
                </a:ln>
                <a:solidFill>
                  <a:srgbClr val="000000"/>
                </a:solidFill>
                <a:effectLst/>
                <a:highlight>
                  <a:srgbClr val="FFFFFF"/>
                </a:highlight>
                <a:uLnTx/>
                <a:uFillTx/>
                <a:latin typeface="Consolas"/>
              </a:rPr>
              <a:t>defer_lock</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FF"/>
                </a:solidFill>
                <a:effectLst/>
                <a:highlight>
                  <a:srgbClr val="FFFFFF"/>
                </a:highlight>
                <a:uLnTx/>
                <a:uFillTx/>
                <a:latin typeface="Consolas"/>
              </a:rPr>
              <a:t>if</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err="1" smtClean="0">
                <a:ln>
                  <a:noFill/>
                </a:ln>
                <a:solidFill>
                  <a:srgbClr val="000000"/>
                </a:solidFill>
                <a:effectLst/>
                <a:highlight>
                  <a:srgbClr val="FFFFFF"/>
                </a:highlight>
                <a:uLnTx/>
                <a:uFillTx/>
                <a:latin typeface="Consolas"/>
              </a:rPr>
              <a:t>myLock.</a:t>
            </a:r>
            <a:r>
              <a:rPr kumimoji="0" lang="en-US" sz="1600" b="1" i="0" u="none" strike="noStrike" kern="0" cap="none" spc="0" normalizeH="0" baseline="0" noProof="0" dirty="0" err="1" smtClean="0">
                <a:ln>
                  <a:noFill/>
                </a:ln>
                <a:solidFill>
                  <a:srgbClr val="000000"/>
                </a:solidFill>
                <a:effectLst/>
                <a:highlight>
                  <a:srgbClr val="FFFFFF"/>
                </a:highlight>
                <a:uLnTx/>
                <a:uFillTx/>
                <a:latin typeface="Consolas"/>
              </a:rPr>
              <a:t>try_lock</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 lock if possible ##</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or</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if</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myLock.</a:t>
            </a:r>
            <a:r>
              <a:rPr kumimoji="0" lang="de-DE" sz="1600" b="1" i="0" u="none" strike="noStrike" kern="0" cap="none" spc="0" normalizeH="0" baseline="0" noProof="0" dirty="0" err="1" smtClean="0">
                <a:ln>
                  <a:noFill/>
                </a:ln>
                <a:solidFill>
                  <a:srgbClr val="000000"/>
                </a:solidFill>
                <a:effectLst/>
                <a:highlight>
                  <a:srgbClr val="FFFFFF"/>
                </a:highlight>
                <a:uLnTx/>
                <a:uFillTx/>
                <a:latin typeface="Consolas"/>
              </a:rPr>
              <a:t>try_lock_for</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chrono</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milliseconds</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(10)))</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access</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data</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FF"/>
                </a:solidFill>
                <a:effectLst/>
                <a:highlight>
                  <a:srgbClr val="FFFFFF"/>
                </a:highlight>
                <a:uLnTx/>
                <a:uFillTx/>
                <a:latin typeface="Consolas"/>
              </a:rPr>
              <a:t>else</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data access was not granted</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do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something</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else</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endParaRPr kumimoji="0" lang="de-DE" sz="1400" b="0" i="0" u="none" strike="noStrike" kern="0" cap="none" spc="0" normalizeH="0" baseline="0" noProof="0" dirty="0" smtClean="0">
              <a:ln>
                <a:noFill/>
              </a:ln>
              <a:solidFill>
                <a:prstClr val="black"/>
              </a:solidFill>
              <a:effectLst/>
              <a:uLnTx/>
              <a:uFillTx/>
              <a:latin typeface="Arial"/>
            </a:endParaRPr>
          </a:p>
        </p:txBody>
      </p:sp>
    </p:spTree>
    <p:extLst>
      <p:ext uri="{BB962C8B-B14F-4D97-AF65-F5344CB8AC3E}">
        <p14:creationId xmlns:p14="http://schemas.microsoft.com/office/powerpoint/2010/main" val="25791000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Deadlock I – multiple </a:t>
            </a:r>
            <a:r>
              <a:rPr lang="en-US" dirty="0" err="1"/>
              <a:t>ressources</a:t>
            </a:r>
            <a:endParaRPr lang="de-DE" dirty="0"/>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6804249" y="51470"/>
            <a:ext cx="2088232" cy="504056"/>
          </a:xfrm>
        </p:spPr>
        <p:txBody>
          <a:bodyPr>
            <a:normAutofit/>
          </a:bodyPr>
          <a:lstStyle/>
          <a:p>
            <a:r>
              <a:rPr lang="de-DE" dirty="0"/>
              <a:t>Safe </a:t>
            </a:r>
            <a:r>
              <a:rPr lang="de-DE" dirty="0" err="1"/>
              <a:t>access</a:t>
            </a:r>
            <a:r>
              <a:rPr lang="de-DE" dirty="0"/>
              <a:t> </a:t>
            </a:r>
            <a:r>
              <a:rPr lang="de-DE" dirty="0" err="1"/>
              <a:t>to</a:t>
            </a:r>
            <a:r>
              <a:rPr lang="de-DE" dirty="0"/>
              <a:t> </a:t>
            </a:r>
            <a:r>
              <a:rPr lang="de-DE" dirty="0" err="1"/>
              <a:t>shared</a:t>
            </a:r>
            <a:r>
              <a:rPr lang="de-DE" dirty="0"/>
              <a:t> </a:t>
            </a:r>
            <a:r>
              <a:rPr lang="de-DE" dirty="0" err="1"/>
              <a:t>data</a:t>
            </a:r>
            <a:r>
              <a:rPr lang="de-DE" dirty="0"/>
              <a:t> -- </a:t>
            </a:r>
            <a:r>
              <a:rPr lang="de-DE" dirty="0" err="1"/>
              <a:t>mutexes</a:t>
            </a:r>
            <a:endParaRPr lang="de-DE" dirty="0"/>
          </a:p>
          <a:p>
            <a:endParaRPr lang="de-DE" dirty="0"/>
          </a:p>
        </p:txBody>
      </p:sp>
      <p:sp>
        <p:nvSpPr>
          <p:cNvPr id="6" name="Rechteck 5"/>
          <p:cNvSpPr/>
          <p:nvPr/>
        </p:nvSpPr>
        <p:spPr>
          <a:xfrm>
            <a:off x="683568" y="3062089"/>
            <a:ext cx="7776864" cy="1692771"/>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not yet locking </a:t>
            </a:r>
            <a:r>
              <a:rPr kumimoji="0" lang="en-US" sz="1400" b="0" i="0" u="none" strike="noStrike" kern="0" cap="none" spc="0" normalizeH="0" baseline="0" noProof="0" dirty="0" err="1" smtClean="0">
                <a:ln>
                  <a:noFill/>
                </a:ln>
                <a:solidFill>
                  <a:srgbClr val="008000"/>
                </a:solidFill>
                <a:effectLst/>
                <a:highlight>
                  <a:srgbClr val="FFFFFF"/>
                </a:highlight>
                <a:uLnTx/>
                <a:uFillTx/>
                <a:latin typeface="Consolas"/>
              </a:rPr>
              <a:t>mutexes</a:t>
            </a: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A and B</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2B91AF"/>
                </a:solidFill>
                <a:effectLst/>
                <a:highlight>
                  <a:srgbClr val="FFFFFF"/>
                </a:highlight>
                <a:uLnTx/>
                <a:uFillTx/>
                <a:latin typeface="Consolas"/>
              </a:rPr>
              <a:t>unique_lock</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&lt;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2B91AF"/>
                </a:solidFill>
                <a:effectLst/>
                <a:highlight>
                  <a:srgbClr val="FFFFFF"/>
                </a:highlight>
                <a:uLnTx/>
                <a:uFillTx/>
                <a:latin typeface="Consolas"/>
              </a:rPr>
              <a:t>mutex</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&gt;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myLockA</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g_myMutexA</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600" b="1" i="0" u="none" strike="noStrike" kern="0" cap="none" spc="0" normalizeH="0" baseline="0" noProof="0" dirty="0" err="1" smtClean="0">
                <a:ln>
                  <a:noFill/>
                </a:ln>
                <a:solidFill>
                  <a:srgbClr val="000000"/>
                </a:solidFill>
                <a:effectLst/>
                <a:highlight>
                  <a:srgbClr val="FFFFFF"/>
                </a:highlight>
                <a:uLnTx/>
                <a:uFillTx/>
                <a:latin typeface="Consolas"/>
              </a:rPr>
              <a:t>defer_lock</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2B91AF"/>
                </a:solidFill>
                <a:effectLst/>
                <a:highlight>
                  <a:srgbClr val="FFFFFF"/>
                </a:highlight>
                <a:uLnTx/>
                <a:uFillTx/>
                <a:latin typeface="Consolas"/>
              </a:rPr>
              <a:t>unique_lock</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&lt;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2B91AF"/>
                </a:solidFill>
                <a:effectLst/>
                <a:highlight>
                  <a:srgbClr val="FFFFFF"/>
                </a:highlight>
                <a:uLnTx/>
                <a:uFillTx/>
                <a:latin typeface="Consolas"/>
              </a:rPr>
              <a:t>mutex</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&gt;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myLockB</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g_myMutexB</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600" b="1" i="0" u="none" strike="noStrike" kern="0" cap="none" spc="0" normalizeH="0" baseline="0" noProof="0" dirty="0" err="1" smtClean="0">
                <a:ln>
                  <a:noFill/>
                </a:ln>
                <a:solidFill>
                  <a:srgbClr val="000000"/>
                </a:solidFill>
                <a:effectLst/>
                <a:highlight>
                  <a:srgbClr val="FFFFFF"/>
                </a:highlight>
                <a:uLnTx/>
                <a:uFillTx/>
                <a:latin typeface="Consolas"/>
              </a:rPr>
              <a:t>defer_lock</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Now</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locking</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both</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600" b="1" i="0" u="none" strike="noStrike" kern="0" cap="none" spc="0" normalizeH="0" baseline="0" noProof="0" dirty="0" smtClean="0">
                <a:ln>
                  <a:noFill/>
                </a:ln>
                <a:solidFill>
                  <a:srgbClr val="000000"/>
                </a:solidFill>
                <a:effectLst/>
                <a:highlight>
                  <a:srgbClr val="FFFFFF"/>
                </a:highlight>
                <a:uLnTx/>
                <a:uFillTx/>
                <a:latin typeface="Consolas"/>
              </a:rPr>
              <a:t>lock</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myLockA</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myLockB</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here both </a:t>
            </a:r>
            <a:r>
              <a:rPr kumimoji="0" lang="en-US" sz="1400" b="0" i="0" u="none" strike="noStrike" kern="0" cap="none" spc="0" normalizeH="0" baseline="0" noProof="0" dirty="0" err="1" smtClean="0">
                <a:ln>
                  <a:noFill/>
                </a:ln>
                <a:solidFill>
                  <a:srgbClr val="008000"/>
                </a:solidFill>
                <a:effectLst/>
                <a:highlight>
                  <a:srgbClr val="FFFFFF"/>
                </a:highlight>
                <a:uLnTx/>
                <a:uFillTx/>
                <a:latin typeface="Consolas"/>
              </a:rPr>
              <a:t>mutexes</a:t>
            </a: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are acquired</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p:txBody>
      </p:sp>
      <p:sp>
        <p:nvSpPr>
          <p:cNvPr id="7" name="Rechteck 6"/>
          <p:cNvSpPr/>
          <p:nvPr/>
        </p:nvSpPr>
        <p:spPr>
          <a:xfrm>
            <a:off x="307951" y="555526"/>
            <a:ext cx="7992888" cy="2502223"/>
          </a:xfrm>
          <a:prstGeom prst="rect">
            <a:avLst/>
          </a:prstGeom>
        </p:spPr>
        <p:txBody>
          <a:bodyPr wrap="square">
            <a:spAutoFit/>
          </a:bodyPr>
          <a:lstStyle/>
          <a:p>
            <a:pPr marL="0" lvl="1">
              <a:lnSpc>
                <a:spcPct val="95000"/>
              </a:lnSpc>
              <a:spcAft>
                <a:spcPts val="600"/>
              </a:spcAft>
              <a:buClr>
                <a:srgbClr val="B2B2B2"/>
              </a:buClr>
            </a:pPr>
            <a:r>
              <a:rPr lang="de-DE" sz="1600" b="1" dirty="0" smtClean="0">
                <a:solidFill>
                  <a:srgbClr val="5A73B9"/>
                </a:solidFill>
                <a:latin typeface="Arial"/>
                <a:cs typeface="Arial" pitchFamily="34" charset="0"/>
              </a:rPr>
              <a:t>Situation:</a:t>
            </a:r>
          </a:p>
          <a:p>
            <a:pPr marL="0" lvl="1">
              <a:lnSpc>
                <a:spcPct val="95000"/>
              </a:lnSpc>
              <a:spcAft>
                <a:spcPts val="600"/>
              </a:spcAft>
              <a:buClr>
                <a:srgbClr val="B2B2B2"/>
              </a:buClr>
            </a:pPr>
            <a:r>
              <a:rPr lang="de-DE" sz="1600" dirty="0" err="1" smtClean="0">
                <a:solidFill>
                  <a:prstClr val="black"/>
                </a:solidFill>
                <a:latin typeface="Arial"/>
                <a:cs typeface="Arial" pitchFamily="34" charset="0"/>
              </a:rPr>
              <a:t>Two</a:t>
            </a:r>
            <a:r>
              <a:rPr lang="de-DE" sz="1600" dirty="0" smtClean="0">
                <a:solidFill>
                  <a:prstClr val="black"/>
                </a:solidFill>
                <a:latin typeface="Arial"/>
                <a:cs typeface="Arial" pitchFamily="34" charset="0"/>
              </a:rPr>
              <a:t> </a:t>
            </a:r>
            <a:r>
              <a:rPr lang="de-DE" sz="1600" dirty="0" err="1" smtClean="0">
                <a:solidFill>
                  <a:prstClr val="black"/>
                </a:solidFill>
                <a:latin typeface="Arial"/>
                <a:cs typeface="Arial" pitchFamily="34" charset="0"/>
              </a:rPr>
              <a:t>threads</a:t>
            </a:r>
            <a:r>
              <a:rPr lang="de-DE" sz="1600" dirty="0" smtClean="0">
                <a:solidFill>
                  <a:prstClr val="black"/>
                </a:solidFill>
                <a:latin typeface="Arial"/>
                <a:cs typeface="Arial" pitchFamily="34" charset="0"/>
              </a:rPr>
              <a:t> </a:t>
            </a:r>
            <a:r>
              <a:rPr lang="de-DE" sz="1600" dirty="0" err="1" smtClean="0">
                <a:solidFill>
                  <a:prstClr val="black"/>
                </a:solidFill>
                <a:latin typeface="Arial"/>
                <a:cs typeface="Arial" pitchFamily="34" charset="0"/>
              </a:rPr>
              <a:t>need</a:t>
            </a:r>
            <a:r>
              <a:rPr lang="de-DE" sz="1600" dirty="0" smtClean="0">
                <a:solidFill>
                  <a:prstClr val="black"/>
                </a:solidFill>
                <a:latin typeface="Arial"/>
                <a:cs typeface="Arial" pitchFamily="34" charset="0"/>
              </a:rPr>
              <a:t> same </a:t>
            </a:r>
            <a:r>
              <a:rPr lang="de-DE" sz="1600" dirty="0" err="1" smtClean="0">
                <a:solidFill>
                  <a:prstClr val="black"/>
                </a:solidFill>
                <a:latin typeface="Arial"/>
                <a:cs typeface="Arial" pitchFamily="34" charset="0"/>
              </a:rPr>
              <a:t>resources</a:t>
            </a:r>
            <a:r>
              <a:rPr lang="de-DE" sz="1600" dirty="0" smtClean="0">
                <a:solidFill>
                  <a:prstClr val="black"/>
                </a:solidFill>
                <a:latin typeface="Arial"/>
                <a:cs typeface="Arial" pitchFamily="34" charset="0"/>
              </a:rPr>
              <a:t> A </a:t>
            </a:r>
            <a:r>
              <a:rPr lang="de-DE" sz="1600" dirty="0" err="1" smtClean="0">
                <a:solidFill>
                  <a:prstClr val="black"/>
                </a:solidFill>
                <a:latin typeface="Arial"/>
                <a:cs typeface="Arial" pitchFamily="34" charset="0"/>
              </a:rPr>
              <a:t>and</a:t>
            </a:r>
            <a:r>
              <a:rPr lang="de-DE" sz="1600" dirty="0" smtClean="0">
                <a:solidFill>
                  <a:prstClr val="black"/>
                </a:solidFill>
                <a:latin typeface="Arial"/>
                <a:cs typeface="Arial" pitchFamily="34" charset="0"/>
              </a:rPr>
              <a:t> B, </a:t>
            </a:r>
            <a:r>
              <a:rPr lang="de-DE" sz="1600" dirty="0" err="1" smtClean="0">
                <a:solidFill>
                  <a:prstClr val="black"/>
                </a:solidFill>
                <a:latin typeface="Arial"/>
                <a:cs typeface="Arial" pitchFamily="34" charset="0"/>
              </a:rPr>
              <a:t>each</a:t>
            </a:r>
            <a:r>
              <a:rPr lang="de-DE" sz="1600" dirty="0" smtClean="0">
                <a:solidFill>
                  <a:prstClr val="black"/>
                </a:solidFill>
                <a:latin typeface="Arial"/>
                <a:cs typeface="Arial" pitchFamily="34" charset="0"/>
              </a:rPr>
              <a:t> </a:t>
            </a:r>
            <a:r>
              <a:rPr lang="de-DE" sz="1600" dirty="0" err="1" smtClean="0">
                <a:solidFill>
                  <a:prstClr val="black"/>
                </a:solidFill>
                <a:latin typeface="Arial"/>
                <a:cs typeface="Arial" pitchFamily="34" charset="0"/>
              </a:rPr>
              <a:t>protected</a:t>
            </a:r>
            <a:r>
              <a:rPr lang="de-DE" sz="1600" dirty="0" smtClean="0">
                <a:solidFill>
                  <a:prstClr val="black"/>
                </a:solidFill>
                <a:latin typeface="Arial"/>
                <a:cs typeface="Arial" pitchFamily="34" charset="0"/>
              </a:rPr>
              <a:t> </a:t>
            </a:r>
            <a:r>
              <a:rPr lang="de-DE" sz="1600" dirty="0" err="1" smtClean="0">
                <a:solidFill>
                  <a:prstClr val="black"/>
                </a:solidFill>
                <a:latin typeface="Arial"/>
                <a:cs typeface="Arial" pitchFamily="34" charset="0"/>
              </a:rPr>
              <a:t>by</a:t>
            </a:r>
            <a:r>
              <a:rPr lang="de-DE" sz="1600" dirty="0" smtClean="0">
                <a:solidFill>
                  <a:prstClr val="black"/>
                </a:solidFill>
                <a:latin typeface="Arial"/>
                <a:cs typeface="Arial" pitchFamily="34" charset="0"/>
              </a:rPr>
              <a:t> a </a:t>
            </a:r>
            <a:r>
              <a:rPr lang="de-DE" sz="1600" dirty="0" err="1" smtClean="0">
                <a:solidFill>
                  <a:prstClr val="black"/>
                </a:solidFill>
                <a:latin typeface="Arial"/>
                <a:cs typeface="Arial" pitchFamily="34" charset="0"/>
              </a:rPr>
              <a:t>mutex</a:t>
            </a:r>
            <a:r>
              <a:rPr lang="de-DE" sz="1600" dirty="0" smtClean="0">
                <a:solidFill>
                  <a:prstClr val="black"/>
                </a:solidFill>
                <a:latin typeface="Arial"/>
                <a:cs typeface="Arial" pitchFamily="34" charset="0"/>
              </a:rPr>
              <a:t>.</a:t>
            </a:r>
          </a:p>
          <a:p>
            <a:pPr marL="285750" lvl="1" indent="-285750">
              <a:lnSpc>
                <a:spcPct val="95000"/>
              </a:lnSpc>
              <a:spcAft>
                <a:spcPts val="600"/>
              </a:spcAft>
              <a:buClr>
                <a:srgbClr val="B2B2B2"/>
              </a:buClr>
              <a:buFont typeface="Arial" panose="020B0604020202020204" pitchFamily="34" charset="0"/>
              <a:buChar char="•"/>
            </a:pPr>
            <a:r>
              <a:rPr lang="de-DE" sz="1600" dirty="0" smtClean="0">
                <a:solidFill>
                  <a:prstClr val="black"/>
                </a:solidFill>
                <a:latin typeface="Arial"/>
                <a:cs typeface="Arial" pitchFamily="34" charset="0"/>
              </a:rPr>
              <a:t>Thread 1 </a:t>
            </a:r>
            <a:r>
              <a:rPr lang="de-DE" sz="1600" dirty="0" err="1" smtClean="0">
                <a:solidFill>
                  <a:prstClr val="black"/>
                </a:solidFill>
                <a:latin typeface="Arial"/>
                <a:cs typeface="Arial" pitchFamily="34" charset="0"/>
              </a:rPr>
              <a:t>locks</a:t>
            </a:r>
            <a:r>
              <a:rPr lang="de-DE" sz="1600" dirty="0" smtClean="0">
                <a:solidFill>
                  <a:prstClr val="black"/>
                </a:solidFill>
                <a:latin typeface="Arial"/>
                <a:cs typeface="Arial" pitchFamily="34" charset="0"/>
              </a:rPr>
              <a:t> </a:t>
            </a:r>
            <a:r>
              <a:rPr lang="de-DE" sz="1600" dirty="0" err="1" smtClean="0">
                <a:solidFill>
                  <a:prstClr val="black"/>
                </a:solidFill>
                <a:latin typeface="Arial"/>
                <a:cs typeface="Arial" pitchFamily="34" charset="0"/>
              </a:rPr>
              <a:t>mutex</a:t>
            </a:r>
            <a:r>
              <a:rPr lang="de-DE" sz="1600" dirty="0" smtClean="0">
                <a:solidFill>
                  <a:prstClr val="black"/>
                </a:solidFill>
                <a:latin typeface="Arial"/>
                <a:cs typeface="Arial" pitchFamily="34" charset="0"/>
              </a:rPr>
              <a:t> A </a:t>
            </a:r>
            <a:r>
              <a:rPr lang="de-DE" sz="1600" dirty="0" err="1" smtClean="0">
                <a:solidFill>
                  <a:prstClr val="black"/>
                </a:solidFill>
                <a:latin typeface="Arial"/>
                <a:cs typeface="Arial" pitchFamily="34" charset="0"/>
              </a:rPr>
              <a:t>and</a:t>
            </a:r>
            <a:r>
              <a:rPr lang="de-DE" sz="1600" dirty="0" smtClean="0">
                <a:solidFill>
                  <a:prstClr val="black"/>
                </a:solidFill>
                <a:latin typeface="Arial"/>
                <a:cs typeface="Arial" pitchFamily="34" charset="0"/>
              </a:rPr>
              <a:t> </a:t>
            </a:r>
            <a:r>
              <a:rPr lang="de-DE" sz="1600" dirty="0" err="1" smtClean="0">
                <a:solidFill>
                  <a:prstClr val="black"/>
                </a:solidFill>
                <a:latin typeface="Arial"/>
                <a:cs typeface="Arial" pitchFamily="34" charset="0"/>
              </a:rPr>
              <a:t>waits</a:t>
            </a:r>
            <a:r>
              <a:rPr lang="de-DE" sz="1600" dirty="0" smtClean="0">
                <a:solidFill>
                  <a:prstClr val="black"/>
                </a:solidFill>
                <a:latin typeface="Arial"/>
                <a:cs typeface="Arial" pitchFamily="34" charset="0"/>
              </a:rPr>
              <a:t> </a:t>
            </a:r>
            <a:r>
              <a:rPr lang="de-DE" sz="1600" dirty="0" err="1" smtClean="0">
                <a:solidFill>
                  <a:prstClr val="black"/>
                </a:solidFill>
                <a:latin typeface="Arial"/>
                <a:cs typeface="Arial" pitchFamily="34" charset="0"/>
              </a:rPr>
              <a:t>for</a:t>
            </a:r>
            <a:r>
              <a:rPr lang="de-DE" sz="1600" dirty="0" smtClean="0">
                <a:solidFill>
                  <a:prstClr val="black"/>
                </a:solidFill>
                <a:latin typeface="Arial"/>
                <a:cs typeface="Arial" pitchFamily="34" charset="0"/>
              </a:rPr>
              <a:t> </a:t>
            </a:r>
            <a:r>
              <a:rPr lang="de-DE" sz="1600" dirty="0" err="1" smtClean="0">
                <a:solidFill>
                  <a:prstClr val="black"/>
                </a:solidFill>
                <a:latin typeface="Arial"/>
                <a:cs typeface="Arial" pitchFamily="34" charset="0"/>
              </a:rPr>
              <a:t>mutex</a:t>
            </a:r>
            <a:r>
              <a:rPr lang="de-DE" sz="1600" dirty="0" smtClean="0">
                <a:solidFill>
                  <a:prstClr val="black"/>
                </a:solidFill>
                <a:latin typeface="Arial"/>
                <a:cs typeface="Arial" pitchFamily="34" charset="0"/>
              </a:rPr>
              <a:t> B</a:t>
            </a:r>
          </a:p>
          <a:p>
            <a:pPr marL="285750" lvl="1" indent="-285750">
              <a:lnSpc>
                <a:spcPct val="95000"/>
              </a:lnSpc>
              <a:spcAft>
                <a:spcPts val="600"/>
              </a:spcAft>
              <a:buClr>
                <a:srgbClr val="B2B2B2"/>
              </a:buClr>
              <a:buFont typeface="Arial" panose="020B0604020202020204" pitchFamily="34" charset="0"/>
              <a:buChar char="•"/>
            </a:pPr>
            <a:r>
              <a:rPr lang="de-DE" sz="1600" dirty="0" smtClean="0">
                <a:solidFill>
                  <a:prstClr val="black"/>
                </a:solidFill>
                <a:latin typeface="Arial"/>
                <a:cs typeface="Arial" pitchFamily="34" charset="0"/>
              </a:rPr>
              <a:t>Thread 2 </a:t>
            </a:r>
            <a:r>
              <a:rPr lang="de-DE" sz="1600" dirty="0" err="1" smtClean="0">
                <a:solidFill>
                  <a:prstClr val="black"/>
                </a:solidFill>
                <a:latin typeface="Arial"/>
                <a:cs typeface="Arial" pitchFamily="34" charset="0"/>
              </a:rPr>
              <a:t>locks</a:t>
            </a:r>
            <a:r>
              <a:rPr lang="de-DE" sz="1600" dirty="0" smtClean="0">
                <a:solidFill>
                  <a:prstClr val="black"/>
                </a:solidFill>
                <a:latin typeface="Arial"/>
                <a:cs typeface="Arial" pitchFamily="34" charset="0"/>
              </a:rPr>
              <a:t> </a:t>
            </a:r>
            <a:r>
              <a:rPr lang="de-DE" sz="1600" dirty="0" err="1" smtClean="0">
                <a:solidFill>
                  <a:prstClr val="black"/>
                </a:solidFill>
                <a:latin typeface="Arial"/>
                <a:cs typeface="Arial" pitchFamily="34" charset="0"/>
              </a:rPr>
              <a:t>mutex</a:t>
            </a:r>
            <a:r>
              <a:rPr lang="de-DE" sz="1600" dirty="0" smtClean="0">
                <a:solidFill>
                  <a:prstClr val="black"/>
                </a:solidFill>
                <a:latin typeface="Arial"/>
                <a:cs typeface="Arial" pitchFamily="34" charset="0"/>
              </a:rPr>
              <a:t> B </a:t>
            </a:r>
            <a:r>
              <a:rPr lang="de-DE" sz="1600" dirty="0" err="1" smtClean="0">
                <a:solidFill>
                  <a:prstClr val="black"/>
                </a:solidFill>
                <a:latin typeface="Arial"/>
                <a:cs typeface="Arial" pitchFamily="34" charset="0"/>
              </a:rPr>
              <a:t>and</a:t>
            </a:r>
            <a:r>
              <a:rPr lang="de-DE" sz="1600" dirty="0" smtClean="0">
                <a:solidFill>
                  <a:prstClr val="black"/>
                </a:solidFill>
                <a:latin typeface="Arial"/>
                <a:cs typeface="Arial" pitchFamily="34" charset="0"/>
              </a:rPr>
              <a:t> </a:t>
            </a:r>
            <a:r>
              <a:rPr lang="de-DE" sz="1600" dirty="0" err="1" smtClean="0">
                <a:solidFill>
                  <a:prstClr val="black"/>
                </a:solidFill>
                <a:latin typeface="Arial"/>
                <a:cs typeface="Arial" pitchFamily="34" charset="0"/>
              </a:rPr>
              <a:t>waits</a:t>
            </a:r>
            <a:r>
              <a:rPr lang="de-DE" sz="1600" dirty="0" smtClean="0">
                <a:solidFill>
                  <a:prstClr val="black"/>
                </a:solidFill>
                <a:latin typeface="Arial"/>
                <a:cs typeface="Arial" pitchFamily="34" charset="0"/>
              </a:rPr>
              <a:t> </a:t>
            </a:r>
            <a:r>
              <a:rPr lang="de-DE" sz="1600" dirty="0" err="1" smtClean="0">
                <a:solidFill>
                  <a:prstClr val="black"/>
                </a:solidFill>
                <a:latin typeface="Arial"/>
                <a:cs typeface="Arial" pitchFamily="34" charset="0"/>
              </a:rPr>
              <a:t>for</a:t>
            </a:r>
            <a:r>
              <a:rPr lang="de-DE" sz="1600" dirty="0" smtClean="0">
                <a:solidFill>
                  <a:prstClr val="black"/>
                </a:solidFill>
                <a:latin typeface="Arial"/>
                <a:cs typeface="Arial" pitchFamily="34" charset="0"/>
              </a:rPr>
              <a:t> </a:t>
            </a:r>
            <a:r>
              <a:rPr lang="de-DE" sz="1600" dirty="0" err="1" smtClean="0">
                <a:solidFill>
                  <a:prstClr val="black"/>
                </a:solidFill>
                <a:latin typeface="Arial"/>
                <a:cs typeface="Arial" pitchFamily="34" charset="0"/>
              </a:rPr>
              <a:t>mutex</a:t>
            </a:r>
            <a:r>
              <a:rPr lang="de-DE" sz="1600" dirty="0" smtClean="0">
                <a:solidFill>
                  <a:prstClr val="black"/>
                </a:solidFill>
                <a:latin typeface="Arial"/>
                <a:cs typeface="Arial" pitchFamily="34" charset="0"/>
              </a:rPr>
              <a:t> A</a:t>
            </a:r>
          </a:p>
          <a:p>
            <a:pPr marL="285750" lvl="1" indent="-285750">
              <a:lnSpc>
                <a:spcPct val="95000"/>
              </a:lnSpc>
              <a:spcAft>
                <a:spcPts val="600"/>
              </a:spcAft>
              <a:buClr>
                <a:srgbClr val="B2B2B2"/>
              </a:buClr>
              <a:buFont typeface="Arial" panose="020B0604020202020204" pitchFamily="34" charset="0"/>
              <a:buChar char="•"/>
            </a:pPr>
            <a:r>
              <a:rPr lang="de-DE" sz="1600" dirty="0" smtClean="0">
                <a:solidFill>
                  <a:prstClr val="black"/>
                </a:solidFill>
                <a:latin typeface="Arial"/>
                <a:cs typeface="Arial" pitchFamily="34" charset="0"/>
                <a:sym typeface="Wingdings" panose="05000000000000000000" pitchFamily="2" charset="2"/>
              </a:rPr>
              <a:t> „</a:t>
            </a:r>
            <a:r>
              <a:rPr lang="de-DE" sz="1600" dirty="0" err="1" smtClean="0">
                <a:solidFill>
                  <a:prstClr val="black"/>
                </a:solidFill>
                <a:latin typeface="Arial"/>
                <a:cs typeface="Arial" pitchFamily="34" charset="0"/>
                <a:sym typeface="Wingdings" panose="05000000000000000000" pitchFamily="2" charset="2"/>
              </a:rPr>
              <a:t>sometimes</a:t>
            </a:r>
            <a:r>
              <a:rPr lang="de-DE" sz="1600" dirty="0" smtClean="0">
                <a:solidFill>
                  <a:prstClr val="black"/>
                </a:solidFill>
                <a:latin typeface="Arial"/>
                <a:cs typeface="Arial" pitchFamily="34" charset="0"/>
                <a:sym typeface="Wingdings" panose="05000000000000000000" pitchFamily="2" charset="2"/>
              </a:rPr>
              <a:t>“ </a:t>
            </a:r>
            <a:r>
              <a:rPr lang="de-DE" sz="1600" dirty="0" err="1" smtClean="0">
                <a:solidFill>
                  <a:prstClr val="black"/>
                </a:solidFill>
                <a:latin typeface="Arial"/>
                <a:cs typeface="Arial" pitchFamily="34" charset="0"/>
                <a:sym typeface="Wingdings" panose="05000000000000000000" pitchFamily="2" charset="2"/>
              </a:rPr>
              <a:t>deadlock</a:t>
            </a:r>
            <a:r>
              <a:rPr lang="de-DE" sz="1600" dirty="0" smtClean="0">
                <a:solidFill>
                  <a:prstClr val="black"/>
                </a:solidFill>
                <a:latin typeface="Arial"/>
                <a:cs typeface="Arial" pitchFamily="34" charset="0"/>
                <a:sym typeface="Wingdings" panose="05000000000000000000" pitchFamily="2" charset="2"/>
              </a:rPr>
              <a:t>  (i.e. </a:t>
            </a:r>
            <a:r>
              <a:rPr lang="de-DE" sz="1600" dirty="0" err="1" smtClean="0">
                <a:solidFill>
                  <a:prstClr val="black"/>
                </a:solidFill>
                <a:latin typeface="Arial"/>
                <a:cs typeface="Arial" pitchFamily="34" charset="0"/>
                <a:sym typeface="Wingdings" panose="05000000000000000000" pitchFamily="2" charset="2"/>
              </a:rPr>
              <a:t>program</a:t>
            </a:r>
            <a:r>
              <a:rPr lang="de-DE" sz="1600" dirty="0" smtClean="0">
                <a:solidFill>
                  <a:prstClr val="black"/>
                </a:solidFill>
                <a:latin typeface="Arial"/>
                <a:cs typeface="Arial" pitchFamily="34" charset="0"/>
                <a:sym typeface="Wingdings" panose="05000000000000000000" pitchFamily="2" charset="2"/>
              </a:rPr>
              <a:t> </a:t>
            </a:r>
            <a:r>
              <a:rPr lang="de-DE" sz="1600" dirty="0" err="1" smtClean="0">
                <a:solidFill>
                  <a:prstClr val="black"/>
                </a:solidFill>
                <a:latin typeface="Arial"/>
                <a:cs typeface="Arial" pitchFamily="34" charset="0"/>
                <a:sym typeface="Wingdings" panose="05000000000000000000" pitchFamily="2" charset="2"/>
              </a:rPr>
              <a:t>hangs</a:t>
            </a:r>
            <a:r>
              <a:rPr lang="de-DE" sz="1600" dirty="0" smtClean="0">
                <a:solidFill>
                  <a:prstClr val="black"/>
                </a:solidFill>
                <a:latin typeface="Arial"/>
                <a:cs typeface="Arial" pitchFamily="34" charset="0"/>
                <a:sym typeface="Wingdings" panose="05000000000000000000" pitchFamily="2" charset="2"/>
              </a:rPr>
              <a:t>)</a:t>
            </a:r>
          </a:p>
          <a:p>
            <a:pPr marL="0" lvl="1">
              <a:lnSpc>
                <a:spcPct val="95000"/>
              </a:lnSpc>
              <a:spcAft>
                <a:spcPts val="600"/>
              </a:spcAft>
              <a:buClr>
                <a:srgbClr val="B2B2B2"/>
              </a:buClr>
            </a:pPr>
            <a:r>
              <a:rPr lang="de-DE" sz="1600" b="1" dirty="0">
                <a:solidFill>
                  <a:srgbClr val="5A73B9"/>
                </a:solidFill>
                <a:latin typeface="Arial"/>
                <a:cs typeface="Arial" pitchFamily="34" charset="0"/>
                <a:sym typeface="Wingdings" panose="05000000000000000000" pitchFamily="2" charset="2"/>
              </a:rPr>
              <a:t>Solutions</a:t>
            </a:r>
          </a:p>
          <a:p>
            <a:pPr marL="285750" lvl="1" indent="-285750">
              <a:lnSpc>
                <a:spcPct val="95000"/>
              </a:lnSpc>
              <a:spcAft>
                <a:spcPts val="600"/>
              </a:spcAft>
              <a:buClr>
                <a:srgbClr val="B2B2B2"/>
              </a:buClr>
              <a:buFont typeface="Arial" panose="020B0604020202020204" pitchFamily="34" charset="0"/>
              <a:buChar char="•"/>
            </a:pPr>
            <a:r>
              <a:rPr lang="de-DE" sz="1600" dirty="0" err="1" smtClean="0">
                <a:solidFill>
                  <a:prstClr val="black"/>
                </a:solidFill>
                <a:latin typeface="Arial"/>
                <a:cs typeface="Arial" pitchFamily="34" charset="0"/>
                <a:sym typeface="Wingdings" panose="05000000000000000000" pitchFamily="2" charset="2"/>
              </a:rPr>
              <a:t>Always</a:t>
            </a:r>
            <a:r>
              <a:rPr lang="de-DE" sz="1600" dirty="0" smtClean="0">
                <a:solidFill>
                  <a:prstClr val="black"/>
                </a:solidFill>
                <a:latin typeface="Arial"/>
                <a:cs typeface="Arial" pitchFamily="34" charset="0"/>
                <a:sym typeface="Wingdings" panose="05000000000000000000" pitchFamily="2" charset="2"/>
              </a:rPr>
              <a:t> </a:t>
            </a:r>
            <a:r>
              <a:rPr lang="de-DE" sz="1600" dirty="0" err="1" smtClean="0">
                <a:solidFill>
                  <a:prstClr val="black"/>
                </a:solidFill>
                <a:latin typeface="Arial"/>
                <a:cs typeface="Arial" pitchFamily="34" charset="0"/>
                <a:sym typeface="Wingdings" panose="05000000000000000000" pitchFamily="2" charset="2"/>
              </a:rPr>
              <a:t>use</a:t>
            </a:r>
            <a:r>
              <a:rPr lang="de-DE" sz="1600" dirty="0" smtClean="0">
                <a:solidFill>
                  <a:prstClr val="black"/>
                </a:solidFill>
                <a:latin typeface="Arial"/>
                <a:cs typeface="Arial" pitchFamily="34" charset="0"/>
                <a:sym typeface="Wingdings" panose="05000000000000000000" pitchFamily="2" charset="2"/>
              </a:rPr>
              <a:t> same lock </a:t>
            </a:r>
            <a:r>
              <a:rPr lang="de-DE" sz="1600" dirty="0" err="1" smtClean="0">
                <a:solidFill>
                  <a:prstClr val="black"/>
                </a:solidFill>
                <a:latin typeface="Arial"/>
                <a:cs typeface="Arial" pitchFamily="34" charset="0"/>
                <a:sym typeface="Wingdings" panose="05000000000000000000" pitchFamily="2" charset="2"/>
              </a:rPr>
              <a:t>order</a:t>
            </a:r>
            <a:endParaRPr lang="de-DE" sz="1600" dirty="0">
              <a:solidFill>
                <a:prstClr val="black"/>
              </a:solidFill>
              <a:latin typeface="Arial"/>
              <a:cs typeface="Arial" pitchFamily="34" charset="0"/>
              <a:sym typeface="Wingdings" panose="05000000000000000000" pitchFamily="2" charset="2"/>
            </a:endParaRPr>
          </a:p>
          <a:p>
            <a:pPr marL="285750" lvl="1" indent="-285750">
              <a:lnSpc>
                <a:spcPct val="95000"/>
              </a:lnSpc>
              <a:spcAft>
                <a:spcPts val="600"/>
              </a:spcAft>
              <a:buClr>
                <a:srgbClr val="B2B2B2"/>
              </a:buClr>
              <a:buFont typeface="Arial" panose="020B0604020202020204" pitchFamily="34" charset="0"/>
              <a:buChar char="•"/>
            </a:pPr>
            <a:r>
              <a:rPr lang="de-DE" sz="1600" dirty="0" smtClean="0">
                <a:solidFill>
                  <a:prstClr val="black"/>
                </a:solidFill>
                <a:latin typeface="Arial"/>
                <a:cs typeface="Arial" pitchFamily="34" charset="0"/>
                <a:sym typeface="Wingdings" panose="05000000000000000000" pitchFamily="2" charset="2"/>
              </a:rPr>
              <a:t>Lock all </a:t>
            </a:r>
            <a:r>
              <a:rPr lang="de-DE" sz="1600" dirty="0" err="1" smtClean="0">
                <a:solidFill>
                  <a:prstClr val="black"/>
                </a:solidFill>
                <a:latin typeface="Arial"/>
                <a:cs typeface="Arial" pitchFamily="34" charset="0"/>
                <a:sym typeface="Wingdings" panose="05000000000000000000" pitchFamily="2" charset="2"/>
              </a:rPr>
              <a:t>or</a:t>
            </a:r>
            <a:r>
              <a:rPr lang="de-DE" sz="1600" dirty="0" smtClean="0">
                <a:solidFill>
                  <a:prstClr val="black"/>
                </a:solidFill>
                <a:latin typeface="Arial"/>
                <a:cs typeface="Arial" pitchFamily="34" charset="0"/>
                <a:sym typeface="Wingdings" panose="05000000000000000000" pitchFamily="2" charset="2"/>
              </a:rPr>
              <a:t> </a:t>
            </a:r>
            <a:r>
              <a:rPr lang="de-DE" sz="1600" dirty="0" err="1" smtClean="0">
                <a:solidFill>
                  <a:prstClr val="black"/>
                </a:solidFill>
                <a:latin typeface="Arial"/>
                <a:cs typeface="Arial" pitchFamily="34" charset="0"/>
                <a:sym typeface="Wingdings" panose="05000000000000000000" pitchFamily="2" charset="2"/>
              </a:rPr>
              <a:t>none</a:t>
            </a:r>
            <a:r>
              <a:rPr lang="de-DE" sz="1600" dirty="0" smtClean="0">
                <a:solidFill>
                  <a:prstClr val="black"/>
                </a:solidFill>
                <a:latin typeface="Arial"/>
                <a:cs typeface="Arial" pitchFamily="34" charset="0"/>
                <a:sym typeface="Wingdings" panose="05000000000000000000" pitchFamily="2" charset="2"/>
              </a:rPr>
              <a:t> </a:t>
            </a:r>
            <a:r>
              <a:rPr lang="de-DE" sz="1600" dirty="0" err="1" smtClean="0">
                <a:solidFill>
                  <a:prstClr val="black"/>
                </a:solidFill>
                <a:latin typeface="Arial"/>
                <a:cs typeface="Arial" pitchFamily="34" charset="0"/>
                <a:sym typeface="Wingdings" panose="05000000000000000000" pitchFamily="2" charset="2"/>
              </a:rPr>
              <a:t>of</a:t>
            </a:r>
            <a:r>
              <a:rPr lang="de-DE" sz="1600" dirty="0" smtClean="0">
                <a:solidFill>
                  <a:prstClr val="black"/>
                </a:solidFill>
                <a:latin typeface="Arial"/>
                <a:cs typeface="Arial" pitchFamily="34" charset="0"/>
                <a:sym typeface="Wingdings" panose="05000000000000000000" pitchFamily="2" charset="2"/>
              </a:rPr>
              <a:t> </a:t>
            </a:r>
            <a:r>
              <a:rPr lang="de-DE" sz="1600" dirty="0" err="1" smtClean="0">
                <a:solidFill>
                  <a:prstClr val="black"/>
                </a:solidFill>
                <a:latin typeface="Arial"/>
                <a:cs typeface="Arial" pitchFamily="34" charset="0"/>
                <a:sym typeface="Wingdings" panose="05000000000000000000" pitchFamily="2" charset="2"/>
              </a:rPr>
              <a:t>the</a:t>
            </a:r>
            <a:r>
              <a:rPr lang="de-DE" sz="1600" dirty="0" smtClean="0">
                <a:solidFill>
                  <a:prstClr val="black"/>
                </a:solidFill>
                <a:latin typeface="Arial"/>
                <a:cs typeface="Arial" pitchFamily="34" charset="0"/>
                <a:sym typeface="Wingdings" panose="05000000000000000000" pitchFamily="2" charset="2"/>
              </a:rPr>
              <a:t> </a:t>
            </a:r>
            <a:r>
              <a:rPr lang="de-DE" sz="1600" dirty="0" err="1" smtClean="0">
                <a:solidFill>
                  <a:prstClr val="black"/>
                </a:solidFill>
                <a:latin typeface="Arial"/>
                <a:cs typeface="Arial" pitchFamily="34" charset="0"/>
                <a:sym typeface="Wingdings" panose="05000000000000000000" pitchFamily="2" charset="2"/>
              </a:rPr>
              <a:t>resources</a:t>
            </a:r>
            <a:r>
              <a:rPr lang="de-DE" sz="1600" dirty="0" smtClean="0">
                <a:solidFill>
                  <a:prstClr val="black"/>
                </a:solidFill>
                <a:latin typeface="Arial"/>
                <a:cs typeface="Arial" pitchFamily="34" charset="0"/>
                <a:sym typeface="Wingdings" panose="05000000000000000000" pitchFamily="2" charset="2"/>
              </a:rPr>
              <a:t> via </a:t>
            </a:r>
            <a:r>
              <a:rPr lang="de-DE" sz="1600" dirty="0" err="1" smtClean="0">
                <a:solidFill>
                  <a:prstClr val="black"/>
                </a:solidFill>
                <a:latin typeface="Arial"/>
                <a:cs typeface="Arial" pitchFamily="34" charset="0"/>
                <a:sym typeface="Wingdings" panose="05000000000000000000" pitchFamily="2" charset="2"/>
              </a:rPr>
              <a:t>std</a:t>
            </a:r>
            <a:r>
              <a:rPr lang="de-DE" sz="1600" dirty="0" smtClean="0">
                <a:solidFill>
                  <a:prstClr val="black"/>
                </a:solidFill>
                <a:latin typeface="Arial"/>
                <a:cs typeface="Arial" pitchFamily="34" charset="0"/>
                <a:sym typeface="Wingdings" panose="05000000000000000000" pitchFamily="2" charset="2"/>
              </a:rPr>
              <a:t>::lock:</a:t>
            </a:r>
            <a:endParaRPr lang="de-DE" sz="1600" dirty="0">
              <a:solidFill>
                <a:prstClr val="black"/>
              </a:solidFill>
              <a:latin typeface="Arial"/>
              <a:cs typeface="Arial" pitchFamily="34" charset="0"/>
            </a:endParaRPr>
          </a:p>
        </p:txBody>
      </p:sp>
    </p:spTree>
    <p:extLst>
      <p:ext uri="{BB962C8B-B14F-4D97-AF65-F5344CB8AC3E}">
        <p14:creationId xmlns:p14="http://schemas.microsoft.com/office/powerpoint/2010/main" val="29547990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Deadlock II – calling to outside</a:t>
            </a:r>
            <a:endParaRPr lang="de-DE" dirty="0"/>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6660232" y="51470"/>
            <a:ext cx="2232249" cy="504056"/>
          </a:xfrm>
        </p:spPr>
        <p:txBody>
          <a:bodyPr>
            <a:normAutofit/>
          </a:bodyPr>
          <a:lstStyle/>
          <a:p>
            <a:r>
              <a:rPr lang="de-DE" dirty="0"/>
              <a:t>Safe </a:t>
            </a:r>
            <a:r>
              <a:rPr lang="de-DE" dirty="0" err="1"/>
              <a:t>access</a:t>
            </a:r>
            <a:r>
              <a:rPr lang="de-DE" dirty="0"/>
              <a:t> </a:t>
            </a:r>
            <a:r>
              <a:rPr lang="de-DE" dirty="0" err="1"/>
              <a:t>to</a:t>
            </a:r>
            <a:r>
              <a:rPr lang="de-DE" dirty="0"/>
              <a:t> </a:t>
            </a:r>
            <a:r>
              <a:rPr lang="de-DE" dirty="0" err="1"/>
              <a:t>shared</a:t>
            </a:r>
            <a:r>
              <a:rPr lang="de-DE" dirty="0"/>
              <a:t> </a:t>
            </a:r>
            <a:r>
              <a:rPr lang="de-DE" dirty="0" err="1" smtClean="0"/>
              <a:t>data</a:t>
            </a:r>
            <a:r>
              <a:rPr lang="de-DE" dirty="0" smtClean="0"/>
              <a:t/>
            </a:r>
            <a:br>
              <a:rPr lang="de-DE" dirty="0" smtClean="0"/>
            </a:br>
            <a:r>
              <a:rPr lang="de-DE" dirty="0" smtClean="0"/>
              <a:t> </a:t>
            </a:r>
            <a:r>
              <a:rPr lang="de-DE" dirty="0"/>
              <a:t>- </a:t>
            </a:r>
            <a:r>
              <a:rPr lang="de-DE" dirty="0" err="1"/>
              <a:t>mutexes</a:t>
            </a:r>
            <a:endParaRPr lang="de-DE" dirty="0"/>
          </a:p>
        </p:txBody>
      </p:sp>
      <p:sp>
        <p:nvSpPr>
          <p:cNvPr id="6" name="Rechteck 5"/>
          <p:cNvSpPr/>
          <p:nvPr/>
        </p:nvSpPr>
        <p:spPr>
          <a:xfrm>
            <a:off x="179512" y="550193"/>
            <a:ext cx="8424936" cy="4527769"/>
          </a:xfrm>
          <a:prstGeom prst="rect">
            <a:avLst/>
          </a:prstGeom>
        </p:spPr>
        <p:txBody>
          <a:bodyPr wrap="square" lIns="108000" tIns="72000">
            <a:spAutoFit/>
          </a:bodyPr>
          <a:lstStyle/>
          <a:p>
            <a:pPr marL="0" lvl="1">
              <a:lnSpc>
                <a:spcPct val="95000"/>
              </a:lnSpc>
              <a:spcAft>
                <a:spcPts val="600"/>
              </a:spcAft>
              <a:buClr>
                <a:srgbClr val="B2B2B2"/>
              </a:buClr>
            </a:pPr>
            <a:r>
              <a:rPr lang="de-DE" sz="1400" b="1" dirty="0" smtClean="0">
                <a:solidFill>
                  <a:srgbClr val="5A73B9"/>
                </a:solidFill>
                <a:latin typeface="Arial"/>
                <a:cs typeface="Arial" pitchFamily="34" charset="0"/>
              </a:rPr>
              <a:t>Situation</a:t>
            </a:r>
            <a:r>
              <a:rPr lang="de-DE" sz="1400" b="1" dirty="0">
                <a:solidFill>
                  <a:srgbClr val="5A73B9"/>
                </a:solidFill>
                <a:latin typeface="Arial"/>
                <a:cs typeface="Arial" pitchFamily="34" charset="0"/>
              </a:rPr>
              <a:t/>
            </a:r>
            <a:br>
              <a:rPr lang="de-DE" sz="1400" b="1" dirty="0">
                <a:solidFill>
                  <a:srgbClr val="5A73B9"/>
                </a:solidFill>
                <a:latin typeface="Arial"/>
                <a:cs typeface="Arial" pitchFamily="34" charset="0"/>
              </a:rPr>
            </a:br>
            <a:r>
              <a:rPr lang="de-DE" sz="1400" dirty="0" err="1" smtClean="0">
                <a:solidFill>
                  <a:prstClr val="black"/>
                </a:solidFill>
                <a:latin typeface="Arial"/>
                <a:cs typeface="Arial" pitchFamily="34" charset="0"/>
              </a:rPr>
              <a:t>From</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within</a:t>
            </a:r>
            <a:r>
              <a:rPr lang="de-DE" sz="1400" dirty="0" smtClean="0">
                <a:solidFill>
                  <a:prstClr val="black"/>
                </a:solidFill>
                <a:latin typeface="Arial"/>
                <a:cs typeface="Arial" pitchFamily="34" charset="0"/>
              </a:rPr>
              <a:t> a </a:t>
            </a:r>
            <a:r>
              <a:rPr lang="de-DE" sz="1400" dirty="0" err="1" smtClean="0">
                <a:solidFill>
                  <a:prstClr val="black"/>
                </a:solidFill>
                <a:latin typeface="Arial"/>
                <a:cs typeface="Arial" pitchFamily="34" charset="0"/>
              </a:rPr>
              <a:t>locked</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section</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call</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some</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client</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code</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of</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another</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class</a:t>
            </a:r>
            <a:r>
              <a:rPr lang="de-DE" sz="1400" dirty="0" smtClean="0">
                <a:solidFill>
                  <a:prstClr val="black"/>
                </a:solidFill>
                <a:latin typeface="Arial"/>
                <a:cs typeface="Arial" pitchFamily="34" charset="0"/>
              </a:rPr>
              <a:t>/</a:t>
            </a:r>
            <a:r>
              <a:rPr lang="de-DE" sz="1400" dirty="0" err="1" smtClean="0">
                <a:solidFill>
                  <a:prstClr val="black"/>
                </a:solidFill>
                <a:latin typeface="Arial"/>
                <a:cs typeface="Arial" pitchFamily="34" charset="0"/>
              </a:rPr>
              <a:t>component</a:t>
            </a:r>
            <a:endParaRPr lang="de-DE" sz="1400" dirty="0" smtClean="0">
              <a:solidFill>
                <a:prstClr val="black"/>
              </a:solidFill>
              <a:latin typeface="Arial"/>
              <a:cs typeface="Arial" pitchFamily="34" charset="0"/>
            </a:endParaRPr>
          </a:p>
          <a:p>
            <a:pPr marL="285750" lvl="1" indent="-285750">
              <a:lnSpc>
                <a:spcPct val="95000"/>
              </a:lnSpc>
              <a:spcAft>
                <a:spcPts val="600"/>
              </a:spcAft>
              <a:buClr>
                <a:srgbClr val="B2B2B2"/>
              </a:buClr>
              <a:buFont typeface="Arial" panose="020B0604020202020204" pitchFamily="34" charset="0"/>
              <a:buChar char="•"/>
            </a:pPr>
            <a:r>
              <a:rPr lang="de-DE" sz="1400" dirty="0" smtClean="0">
                <a:solidFill>
                  <a:prstClr val="black"/>
                </a:solidFill>
                <a:latin typeface="Arial"/>
                <a:cs typeface="Arial" pitchFamily="34" charset="0"/>
              </a:rPr>
              <a:t>Client </a:t>
            </a:r>
            <a:r>
              <a:rPr lang="de-DE" sz="1400" dirty="0" err="1" smtClean="0">
                <a:solidFill>
                  <a:prstClr val="black"/>
                </a:solidFill>
                <a:latin typeface="Arial"/>
                <a:cs typeface="Arial" pitchFamily="34" charset="0"/>
              </a:rPr>
              <a:t>code</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may</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call</a:t>
            </a:r>
            <a:r>
              <a:rPr lang="de-DE" sz="1400" dirty="0" smtClean="0">
                <a:solidFill>
                  <a:prstClr val="black"/>
                </a:solidFill>
                <a:latin typeface="Arial"/>
                <a:cs typeface="Arial" pitchFamily="34" charset="0"/>
              </a:rPr>
              <a:t> back </a:t>
            </a:r>
            <a:r>
              <a:rPr lang="de-DE" sz="1400" dirty="0" err="1" smtClean="0">
                <a:solidFill>
                  <a:prstClr val="black"/>
                </a:solidFill>
                <a:latin typeface="Arial"/>
                <a:cs typeface="Arial" pitchFamily="34" charset="0"/>
              </a:rPr>
              <a:t>to</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your</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component</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using</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the</a:t>
            </a:r>
            <a:r>
              <a:rPr lang="de-DE" sz="1400" dirty="0" smtClean="0">
                <a:solidFill>
                  <a:prstClr val="black"/>
                </a:solidFill>
                <a:latin typeface="Arial"/>
                <a:cs typeface="Arial" pitchFamily="34" charset="0"/>
              </a:rPr>
              <a:t> same </a:t>
            </a:r>
            <a:r>
              <a:rPr lang="de-DE" sz="1400" dirty="0" err="1" smtClean="0">
                <a:solidFill>
                  <a:prstClr val="black"/>
                </a:solidFill>
                <a:latin typeface="Arial"/>
                <a:cs typeface="Arial" pitchFamily="34" charset="0"/>
              </a:rPr>
              <a:t>thread</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and</a:t>
            </a:r>
            <a:r>
              <a:rPr lang="de-DE" sz="1400" dirty="0" smtClean="0">
                <a:solidFill>
                  <a:prstClr val="black"/>
                </a:solidFill>
                <a:latin typeface="Arial"/>
                <a:cs typeface="Arial" pitchFamily="34" charset="0"/>
              </a:rPr>
              <a:t> a </a:t>
            </a:r>
            <a:r>
              <a:rPr lang="de-DE" sz="1400" dirty="0" err="1" smtClean="0">
                <a:solidFill>
                  <a:prstClr val="black"/>
                </a:solidFill>
                <a:latin typeface="Arial"/>
                <a:cs typeface="Arial" pitchFamily="34" charset="0"/>
              </a:rPr>
              <a:t>std</a:t>
            </a:r>
            <a:r>
              <a:rPr lang="de-DE" sz="1400" dirty="0" smtClean="0">
                <a:solidFill>
                  <a:prstClr val="black"/>
                </a:solidFill>
                <a:latin typeface="Arial"/>
                <a:cs typeface="Arial" pitchFamily="34" charset="0"/>
              </a:rPr>
              <a:t>::</a:t>
            </a:r>
            <a:r>
              <a:rPr lang="de-DE" sz="1400" dirty="0" err="1" smtClean="0">
                <a:solidFill>
                  <a:prstClr val="black"/>
                </a:solidFill>
                <a:latin typeface="Arial"/>
                <a:cs typeface="Arial" pitchFamily="34" charset="0"/>
              </a:rPr>
              <a:t>mutex</a:t>
            </a:r>
            <a:r>
              <a:rPr lang="de-DE" sz="1400" dirty="0" smtClean="0">
                <a:solidFill>
                  <a:prstClr val="black"/>
                </a:solidFill>
                <a:latin typeface="Arial"/>
                <a:cs typeface="Arial" pitchFamily="34" charset="0"/>
              </a:rPr>
              <a:t> was </a:t>
            </a:r>
            <a:r>
              <a:rPr lang="de-DE" sz="1400" dirty="0" err="1" smtClean="0">
                <a:solidFill>
                  <a:prstClr val="black"/>
                </a:solidFill>
                <a:latin typeface="Arial"/>
                <a:cs typeface="Arial" pitchFamily="34" charset="0"/>
              </a:rPr>
              <a:t>used</a:t>
            </a:r>
            <a:r>
              <a:rPr lang="de-DE" sz="1400" dirty="0" smtClean="0">
                <a:solidFill>
                  <a:prstClr val="black"/>
                </a:solidFill>
                <a:latin typeface="Arial"/>
                <a:cs typeface="Arial" pitchFamily="34" charset="0"/>
              </a:rPr>
              <a:t> </a:t>
            </a:r>
            <a:r>
              <a:rPr lang="de-DE" sz="1400" dirty="0" smtClean="0">
                <a:solidFill>
                  <a:prstClr val="black"/>
                </a:solidFill>
                <a:latin typeface="Arial"/>
                <a:cs typeface="Arial" pitchFamily="34" charset="0"/>
                <a:sym typeface="Wingdings" panose="05000000000000000000" pitchFamily="2" charset="2"/>
              </a:rPr>
              <a:t> </a:t>
            </a:r>
            <a:r>
              <a:rPr lang="de-DE" sz="1400" dirty="0" err="1" smtClean="0">
                <a:solidFill>
                  <a:prstClr val="black"/>
                </a:solidFill>
                <a:latin typeface="Arial"/>
                <a:cs typeface="Arial" pitchFamily="34" charset="0"/>
                <a:sym typeface="Wingdings" panose="05000000000000000000" pitchFamily="2" charset="2"/>
              </a:rPr>
              <a:t>deadlock</a:t>
            </a:r>
            <a:r>
              <a:rPr lang="de-DE" sz="1400" dirty="0" smtClean="0">
                <a:solidFill>
                  <a:prstClr val="black"/>
                </a:solidFill>
                <a:latin typeface="Arial"/>
                <a:cs typeface="Arial" pitchFamily="34" charset="0"/>
                <a:sym typeface="Wingdings" panose="05000000000000000000" pitchFamily="2" charset="2"/>
              </a:rPr>
              <a:t> (</a:t>
            </a:r>
            <a:r>
              <a:rPr lang="de-DE" sz="1400" dirty="0">
                <a:solidFill>
                  <a:prstClr val="black"/>
                </a:solidFill>
                <a:latin typeface="Arial"/>
                <a:cs typeface="Arial" pitchFamily="34" charset="0"/>
                <a:sym typeface="Wingdings" panose="05000000000000000000" pitchFamily="2" charset="2"/>
              </a:rPr>
              <a:t>i.e. </a:t>
            </a:r>
            <a:r>
              <a:rPr lang="de-DE" sz="1400" dirty="0" err="1">
                <a:solidFill>
                  <a:prstClr val="black"/>
                </a:solidFill>
                <a:latin typeface="Arial"/>
                <a:cs typeface="Arial" pitchFamily="34" charset="0"/>
                <a:sym typeface="Wingdings" panose="05000000000000000000" pitchFamily="2" charset="2"/>
              </a:rPr>
              <a:t>program</a:t>
            </a:r>
            <a:r>
              <a:rPr lang="de-DE" sz="1400" dirty="0">
                <a:solidFill>
                  <a:prstClr val="black"/>
                </a:solidFill>
                <a:latin typeface="Arial"/>
                <a:cs typeface="Arial" pitchFamily="34" charset="0"/>
                <a:sym typeface="Wingdings" panose="05000000000000000000" pitchFamily="2" charset="2"/>
              </a:rPr>
              <a:t> </a:t>
            </a:r>
            <a:r>
              <a:rPr lang="de-DE" sz="1400" dirty="0" err="1">
                <a:solidFill>
                  <a:prstClr val="black"/>
                </a:solidFill>
                <a:latin typeface="Arial"/>
                <a:cs typeface="Arial" pitchFamily="34" charset="0"/>
                <a:sym typeface="Wingdings" panose="05000000000000000000" pitchFamily="2" charset="2"/>
              </a:rPr>
              <a:t>hangs</a:t>
            </a:r>
            <a:r>
              <a:rPr lang="de-DE" sz="1400" dirty="0" smtClean="0">
                <a:solidFill>
                  <a:prstClr val="black"/>
                </a:solidFill>
                <a:latin typeface="Arial"/>
                <a:cs typeface="Arial" pitchFamily="34" charset="0"/>
                <a:sym typeface="Wingdings" panose="05000000000000000000" pitchFamily="2" charset="2"/>
              </a:rPr>
              <a:t>):</a:t>
            </a:r>
            <a:br>
              <a:rPr lang="de-DE" sz="1400" dirty="0" smtClean="0">
                <a:solidFill>
                  <a:prstClr val="black"/>
                </a:solidFill>
                <a:latin typeface="Arial"/>
                <a:cs typeface="Arial" pitchFamily="34" charset="0"/>
                <a:sym typeface="Wingdings" panose="05000000000000000000" pitchFamily="2" charset="2"/>
              </a:rPr>
            </a:br>
            <a:r>
              <a:rPr lang="de-DE" sz="1400" dirty="0" smtClean="0">
                <a:solidFill>
                  <a:prstClr val="black"/>
                </a:solidFill>
                <a:latin typeface="Arial"/>
                <a:cs typeface="Arial" pitchFamily="34" charset="0"/>
                <a:sym typeface="Wingdings" panose="05000000000000000000" pitchFamily="2" charset="2"/>
              </a:rPr>
              <a:t/>
            </a:r>
            <a:br>
              <a:rPr lang="de-DE" sz="1400" dirty="0" smtClean="0">
                <a:solidFill>
                  <a:prstClr val="black"/>
                </a:solidFill>
                <a:latin typeface="Arial"/>
                <a:cs typeface="Arial" pitchFamily="34" charset="0"/>
                <a:sym typeface="Wingdings" panose="05000000000000000000" pitchFamily="2" charset="2"/>
              </a:rPr>
            </a:br>
            <a:r>
              <a:rPr lang="de-DE" sz="1400" dirty="0" smtClean="0">
                <a:solidFill>
                  <a:prstClr val="black"/>
                </a:solidFill>
                <a:latin typeface="Arial"/>
                <a:cs typeface="Arial" pitchFamily="34" charset="0"/>
                <a:sym typeface="Wingdings" panose="05000000000000000000" pitchFamily="2" charset="2"/>
              </a:rPr>
              <a:t/>
            </a:r>
            <a:br>
              <a:rPr lang="de-DE" sz="1400" dirty="0" smtClean="0">
                <a:solidFill>
                  <a:prstClr val="black"/>
                </a:solidFill>
                <a:latin typeface="Arial"/>
                <a:cs typeface="Arial" pitchFamily="34" charset="0"/>
                <a:sym typeface="Wingdings" panose="05000000000000000000" pitchFamily="2" charset="2"/>
              </a:rPr>
            </a:br>
            <a:r>
              <a:rPr lang="de-DE" sz="1400" dirty="0" smtClean="0">
                <a:solidFill>
                  <a:prstClr val="black"/>
                </a:solidFill>
                <a:latin typeface="Arial"/>
                <a:cs typeface="Arial" pitchFamily="34" charset="0"/>
                <a:sym typeface="Wingdings" panose="05000000000000000000" pitchFamily="2" charset="2"/>
              </a:rPr>
              <a:t/>
            </a:r>
            <a:br>
              <a:rPr lang="de-DE" sz="1400" dirty="0" smtClean="0">
                <a:solidFill>
                  <a:prstClr val="black"/>
                </a:solidFill>
                <a:latin typeface="Arial"/>
                <a:cs typeface="Arial" pitchFamily="34" charset="0"/>
                <a:sym typeface="Wingdings" panose="05000000000000000000" pitchFamily="2" charset="2"/>
              </a:rPr>
            </a:br>
            <a:r>
              <a:rPr lang="de-DE" sz="1400" dirty="0" smtClean="0">
                <a:solidFill>
                  <a:prstClr val="black"/>
                </a:solidFill>
                <a:latin typeface="Arial"/>
                <a:cs typeface="Arial" pitchFamily="34" charset="0"/>
                <a:sym typeface="Wingdings" panose="05000000000000000000" pitchFamily="2" charset="2"/>
              </a:rPr>
              <a:t/>
            </a:r>
            <a:br>
              <a:rPr lang="de-DE" sz="1400" dirty="0" smtClean="0">
                <a:solidFill>
                  <a:prstClr val="black"/>
                </a:solidFill>
                <a:latin typeface="Arial"/>
                <a:cs typeface="Arial" pitchFamily="34" charset="0"/>
                <a:sym typeface="Wingdings" panose="05000000000000000000" pitchFamily="2" charset="2"/>
              </a:rPr>
            </a:br>
            <a:r>
              <a:rPr lang="de-DE" sz="1400" dirty="0" smtClean="0">
                <a:solidFill>
                  <a:prstClr val="black"/>
                </a:solidFill>
                <a:latin typeface="Arial"/>
                <a:cs typeface="Arial" pitchFamily="34" charset="0"/>
                <a:sym typeface="Wingdings" panose="05000000000000000000" pitchFamily="2" charset="2"/>
              </a:rPr>
              <a:t/>
            </a:r>
            <a:br>
              <a:rPr lang="de-DE" sz="1400" dirty="0" smtClean="0">
                <a:solidFill>
                  <a:prstClr val="black"/>
                </a:solidFill>
                <a:latin typeface="Arial"/>
                <a:cs typeface="Arial" pitchFamily="34" charset="0"/>
                <a:sym typeface="Wingdings" panose="05000000000000000000" pitchFamily="2" charset="2"/>
              </a:rPr>
            </a:br>
            <a:r>
              <a:rPr lang="de-DE" sz="1400" dirty="0" smtClean="0">
                <a:solidFill>
                  <a:prstClr val="black"/>
                </a:solidFill>
                <a:latin typeface="Arial"/>
                <a:cs typeface="Arial" pitchFamily="34" charset="0"/>
                <a:sym typeface="Wingdings" panose="05000000000000000000" pitchFamily="2" charset="2"/>
              </a:rPr>
              <a:t/>
            </a:r>
            <a:br>
              <a:rPr lang="de-DE" sz="1400" dirty="0" smtClean="0">
                <a:solidFill>
                  <a:prstClr val="black"/>
                </a:solidFill>
                <a:latin typeface="Arial"/>
                <a:cs typeface="Arial" pitchFamily="34" charset="0"/>
                <a:sym typeface="Wingdings" panose="05000000000000000000" pitchFamily="2" charset="2"/>
              </a:rPr>
            </a:br>
            <a:endParaRPr lang="de-DE" sz="1400" dirty="0">
              <a:solidFill>
                <a:prstClr val="black"/>
              </a:solidFill>
              <a:latin typeface="Arial"/>
              <a:cs typeface="Arial" pitchFamily="34" charset="0"/>
              <a:sym typeface="Wingdings" panose="05000000000000000000" pitchFamily="2" charset="2"/>
            </a:endParaRPr>
          </a:p>
          <a:p>
            <a:pPr marL="285750" lvl="1" indent="-285750">
              <a:lnSpc>
                <a:spcPct val="95000"/>
              </a:lnSpc>
              <a:spcAft>
                <a:spcPts val="600"/>
              </a:spcAft>
              <a:buClr>
                <a:srgbClr val="B2B2B2"/>
              </a:buClr>
              <a:buFont typeface="Arial" panose="020B0604020202020204" pitchFamily="34" charset="0"/>
              <a:buChar char="•"/>
            </a:pPr>
            <a:r>
              <a:rPr lang="de-DE" sz="1400" dirty="0" smtClean="0">
                <a:solidFill>
                  <a:prstClr val="black"/>
                </a:solidFill>
                <a:latin typeface="Arial"/>
                <a:cs typeface="Arial" pitchFamily="34" charset="0"/>
              </a:rPr>
              <a:t>Client </a:t>
            </a:r>
            <a:r>
              <a:rPr lang="de-DE" sz="1400" dirty="0" err="1">
                <a:solidFill>
                  <a:prstClr val="black"/>
                </a:solidFill>
                <a:latin typeface="Arial"/>
                <a:cs typeface="Arial" pitchFamily="34" charset="0"/>
              </a:rPr>
              <a:t>code</a:t>
            </a:r>
            <a:r>
              <a:rPr lang="de-DE" sz="1400" dirty="0">
                <a:solidFill>
                  <a:prstClr val="black"/>
                </a:solidFill>
                <a:latin typeface="Arial"/>
                <a:cs typeface="Arial" pitchFamily="34" charset="0"/>
              </a:rPr>
              <a:t> </a:t>
            </a:r>
            <a:r>
              <a:rPr lang="de-DE" sz="1400" dirty="0" err="1">
                <a:solidFill>
                  <a:prstClr val="black"/>
                </a:solidFill>
                <a:latin typeface="Arial"/>
                <a:cs typeface="Arial" pitchFamily="34" charset="0"/>
              </a:rPr>
              <a:t>may</a:t>
            </a:r>
            <a:r>
              <a:rPr lang="de-DE" sz="1400" dirty="0">
                <a:solidFill>
                  <a:prstClr val="black"/>
                </a:solidFill>
                <a:latin typeface="Arial"/>
                <a:cs typeface="Arial" pitchFamily="34" charset="0"/>
              </a:rPr>
              <a:t> </a:t>
            </a:r>
            <a:r>
              <a:rPr lang="de-DE" sz="1400" dirty="0" err="1">
                <a:solidFill>
                  <a:prstClr val="black"/>
                </a:solidFill>
                <a:latin typeface="Arial"/>
                <a:cs typeface="Arial" pitchFamily="34" charset="0"/>
              </a:rPr>
              <a:t>call</a:t>
            </a:r>
            <a:r>
              <a:rPr lang="de-DE" sz="1400" dirty="0">
                <a:solidFill>
                  <a:prstClr val="black"/>
                </a:solidFill>
                <a:latin typeface="Arial"/>
                <a:cs typeface="Arial" pitchFamily="34" charset="0"/>
              </a:rPr>
              <a:t> back </a:t>
            </a:r>
            <a:r>
              <a:rPr lang="de-DE" sz="1400" dirty="0" err="1">
                <a:solidFill>
                  <a:prstClr val="black"/>
                </a:solidFill>
                <a:latin typeface="Arial"/>
                <a:cs typeface="Arial" pitchFamily="34" charset="0"/>
              </a:rPr>
              <a:t>to</a:t>
            </a:r>
            <a:r>
              <a:rPr lang="de-DE" sz="1400" dirty="0">
                <a:solidFill>
                  <a:prstClr val="black"/>
                </a:solidFill>
                <a:latin typeface="Arial"/>
                <a:cs typeface="Arial" pitchFamily="34" charset="0"/>
              </a:rPr>
              <a:t> </a:t>
            </a:r>
            <a:r>
              <a:rPr lang="de-DE" sz="1400" dirty="0" err="1">
                <a:solidFill>
                  <a:prstClr val="black"/>
                </a:solidFill>
                <a:latin typeface="Arial"/>
                <a:cs typeface="Arial" pitchFamily="34" charset="0"/>
              </a:rPr>
              <a:t>your</a:t>
            </a:r>
            <a:r>
              <a:rPr lang="de-DE" sz="1400" dirty="0">
                <a:solidFill>
                  <a:prstClr val="black"/>
                </a:solidFill>
                <a:latin typeface="Arial"/>
                <a:cs typeface="Arial" pitchFamily="34" charset="0"/>
              </a:rPr>
              <a:t> </a:t>
            </a:r>
            <a:r>
              <a:rPr lang="de-DE" sz="1400" dirty="0" err="1">
                <a:solidFill>
                  <a:prstClr val="black"/>
                </a:solidFill>
                <a:latin typeface="Arial"/>
                <a:cs typeface="Arial" pitchFamily="34" charset="0"/>
              </a:rPr>
              <a:t>component</a:t>
            </a:r>
            <a:r>
              <a:rPr lang="de-DE" sz="1400" dirty="0">
                <a:solidFill>
                  <a:prstClr val="black"/>
                </a:solidFill>
                <a:latin typeface="Arial"/>
                <a:cs typeface="Arial" pitchFamily="34" charset="0"/>
              </a:rPr>
              <a:t> </a:t>
            </a:r>
            <a:r>
              <a:rPr lang="de-DE" sz="1400" dirty="0" err="1">
                <a:solidFill>
                  <a:prstClr val="black"/>
                </a:solidFill>
                <a:latin typeface="Arial"/>
                <a:cs typeface="Arial" pitchFamily="34" charset="0"/>
              </a:rPr>
              <a:t>using</a:t>
            </a:r>
            <a:r>
              <a:rPr lang="de-DE" sz="1400" dirty="0">
                <a:solidFill>
                  <a:prstClr val="black"/>
                </a:solidFill>
                <a:latin typeface="Arial"/>
                <a:cs typeface="Arial" pitchFamily="34" charset="0"/>
              </a:rPr>
              <a:t> </a:t>
            </a:r>
            <a:r>
              <a:rPr lang="de-DE" sz="1400" dirty="0" err="1" smtClean="0">
                <a:solidFill>
                  <a:prstClr val="black"/>
                </a:solidFill>
                <a:latin typeface="Arial"/>
                <a:cs typeface="Arial" pitchFamily="34" charset="0"/>
              </a:rPr>
              <a:t>another</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thread</a:t>
            </a:r>
            <a:r>
              <a:rPr lang="de-DE" sz="1400" dirty="0" smtClean="0">
                <a:solidFill>
                  <a:prstClr val="black"/>
                </a:solidFill>
                <a:latin typeface="Arial"/>
                <a:cs typeface="Arial" pitchFamily="34" charset="0"/>
              </a:rPr>
              <a:t> </a:t>
            </a:r>
            <a:r>
              <a:rPr lang="de-DE" sz="1400" dirty="0" err="1">
                <a:solidFill>
                  <a:prstClr val="black"/>
                </a:solidFill>
                <a:latin typeface="Arial"/>
                <a:cs typeface="Arial" pitchFamily="34" charset="0"/>
              </a:rPr>
              <a:t>and</a:t>
            </a:r>
            <a:r>
              <a:rPr lang="de-DE" sz="1400" dirty="0">
                <a:solidFill>
                  <a:prstClr val="black"/>
                </a:solidFill>
                <a:latin typeface="Arial"/>
                <a:cs typeface="Arial" pitchFamily="34" charset="0"/>
              </a:rPr>
              <a:t> a </a:t>
            </a:r>
            <a:r>
              <a:rPr lang="de-DE" sz="1400" dirty="0" err="1">
                <a:solidFill>
                  <a:prstClr val="black"/>
                </a:solidFill>
                <a:latin typeface="Arial"/>
                <a:cs typeface="Arial" pitchFamily="34" charset="0"/>
              </a:rPr>
              <a:t>std</a:t>
            </a:r>
            <a:r>
              <a:rPr lang="de-DE" sz="1400" dirty="0">
                <a:solidFill>
                  <a:prstClr val="black"/>
                </a:solidFill>
                <a:latin typeface="Arial"/>
                <a:cs typeface="Arial" pitchFamily="34" charset="0"/>
              </a:rPr>
              <a:t>::</a:t>
            </a:r>
            <a:r>
              <a:rPr lang="de-DE" sz="1400" dirty="0" err="1">
                <a:solidFill>
                  <a:prstClr val="black"/>
                </a:solidFill>
                <a:latin typeface="Arial"/>
                <a:cs typeface="Arial" pitchFamily="34" charset="0"/>
              </a:rPr>
              <a:t>mutex</a:t>
            </a:r>
            <a:r>
              <a:rPr lang="de-DE" sz="1400" dirty="0">
                <a:solidFill>
                  <a:prstClr val="black"/>
                </a:solidFill>
                <a:latin typeface="Arial"/>
                <a:cs typeface="Arial" pitchFamily="34" charset="0"/>
              </a:rPr>
              <a:t> </a:t>
            </a:r>
            <a:r>
              <a:rPr lang="de-DE" sz="1400" dirty="0" err="1" smtClean="0">
                <a:solidFill>
                  <a:prstClr val="black"/>
                </a:solidFill>
                <a:latin typeface="Arial"/>
                <a:cs typeface="Arial" pitchFamily="34" charset="0"/>
              </a:rPr>
              <a:t>or</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std</a:t>
            </a:r>
            <a:r>
              <a:rPr lang="de-DE" sz="1400" dirty="0" smtClean="0">
                <a:solidFill>
                  <a:prstClr val="black"/>
                </a:solidFill>
                <a:latin typeface="Arial"/>
                <a:cs typeface="Arial" pitchFamily="34" charset="0"/>
              </a:rPr>
              <a:t>::</a:t>
            </a:r>
            <a:r>
              <a:rPr lang="de-DE" sz="1400" dirty="0" err="1" smtClean="0">
                <a:solidFill>
                  <a:prstClr val="black"/>
                </a:solidFill>
                <a:latin typeface="Arial"/>
                <a:cs typeface="Arial" pitchFamily="34" charset="0"/>
              </a:rPr>
              <a:t>recursive_mutex</a:t>
            </a:r>
            <a:r>
              <a:rPr lang="de-DE" sz="1400" dirty="0" smtClean="0">
                <a:solidFill>
                  <a:prstClr val="black"/>
                </a:solidFill>
                <a:latin typeface="Arial"/>
                <a:cs typeface="Arial" pitchFamily="34" charset="0"/>
              </a:rPr>
              <a:t> was </a:t>
            </a:r>
            <a:r>
              <a:rPr lang="de-DE" sz="1400" dirty="0" err="1">
                <a:solidFill>
                  <a:prstClr val="black"/>
                </a:solidFill>
                <a:latin typeface="Arial"/>
                <a:cs typeface="Arial" pitchFamily="34" charset="0"/>
              </a:rPr>
              <a:t>used</a:t>
            </a:r>
            <a:r>
              <a:rPr lang="de-DE" sz="1400" dirty="0">
                <a:solidFill>
                  <a:prstClr val="black"/>
                </a:solidFill>
                <a:latin typeface="Arial"/>
                <a:cs typeface="Arial" pitchFamily="34" charset="0"/>
              </a:rPr>
              <a:t> </a:t>
            </a:r>
            <a:r>
              <a:rPr lang="de-DE" sz="1400" dirty="0">
                <a:solidFill>
                  <a:prstClr val="black"/>
                </a:solidFill>
                <a:latin typeface="Arial"/>
                <a:cs typeface="Arial" pitchFamily="34" charset="0"/>
                <a:sym typeface="Wingdings" panose="05000000000000000000" pitchFamily="2" charset="2"/>
              </a:rPr>
              <a:t> </a:t>
            </a:r>
            <a:r>
              <a:rPr lang="de-DE" sz="1400" dirty="0" err="1">
                <a:solidFill>
                  <a:prstClr val="black"/>
                </a:solidFill>
                <a:latin typeface="Arial"/>
                <a:cs typeface="Arial" pitchFamily="34" charset="0"/>
                <a:sym typeface="Wingdings" panose="05000000000000000000" pitchFamily="2" charset="2"/>
              </a:rPr>
              <a:t>deadlock</a:t>
            </a:r>
            <a:endParaRPr lang="de-DE" sz="1400" dirty="0">
              <a:solidFill>
                <a:prstClr val="black"/>
              </a:solidFill>
              <a:latin typeface="Arial"/>
              <a:cs typeface="Arial" pitchFamily="34" charset="0"/>
              <a:sym typeface="Wingdings" panose="05000000000000000000" pitchFamily="2" charset="2"/>
            </a:endParaRPr>
          </a:p>
          <a:p>
            <a:pPr marL="285750" lvl="1" indent="-285750">
              <a:lnSpc>
                <a:spcPct val="95000"/>
              </a:lnSpc>
              <a:spcAft>
                <a:spcPts val="600"/>
              </a:spcAft>
              <a:buClr>
                <a:srgbClr val="B2B2B2"/>
              </a:buClr>
              <a:buFont typeface="Arial" panose="020B0604020202020204" pitchFamily="34" charset="0"/>
              <a:buChar char="•"/>
            </a:pPr>
            <a:r>
              <a:rPr lang="de-DE" sz="1400" dirty="0" smtClean="0">
                <a:solidFill>
                  <a:prstClr val="black"/>
                </a:solidFill>
                <a:latin typeface="Arial"/>
                <a:cs typeface="Arial" pitchFamily="34" charset="0"/>
              </a:rPr>
              <a:t>Client </a:t>
            </a:r>
            <a:r>
              <a:rPr lang="de-DE" sz="1400" dirty="0" err="1" smtClean="0">
                <a:solidFill>
                  <a:prstClr val="black"/>
                </a:solidFill>
                <a:latin typeface="Arial"/>
                <a:cs typeface="Arial" pitchFamily="34" charset="0"/>
              </a:rPr>
              <a:t>code</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or</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some</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other</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code</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called</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by</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the</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client</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may</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itself</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try</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to</a:t>
            </a:r>
            <a:r>
              <a:rPr lang="de-DE" sz="1400" dirty="0" smtClean="0">
                <a:solidFill>
                  <a:prstClr val="black"/>
                </a:solidFill>
                <a:latin typeface="Arial"/>
                <a:cs typeface="Arial" pitchFamily="34" charset="0"/>
              </a:rPr>
              <a:t> lock </a:t>
            </a:r>
            <a:r>
              <a:rPr lang="de-DE" sz="1400" dirty="0" err="1" smtClean="0">
                <a:solidFill>
                  <a:prstClr val="black"/>
                </a:solidFill>
                <a:latin typeface="Arial"/>
                <a:cs typeface="Arial" pitchFamily="34" charset="0"/>
              </a:rPr>
              <a:t>some</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other</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mutex</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which</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is</a:t>
            </a:r>
            <a:r>
              <a:rPr lang="de-DE" sz="1400" dirty="0" smtClean="0">
                <a:solidFill>
                  <a:prstClr val="black"/>
                </a:solidFill>
                <a:latin typeface="Arial"/>
                <a:cs typeface="Arial" pitchFamily="34" charset="0"/>
              </a:rPr>
              <a:t> </a:t>
            </a:r>
            <a:r>
              <a:rPr lang="de-DE" sz="1400" dirty="0" err="1" smtClean="0">
                <a:solidFill>
                  <a:prstClr val="black"/>
                </a:solidFill>
                <a:latin typeface="Arial"/>
                <a:cs typeface="Arial" pitchFamily="34" charset="0"/>
              </a:rPr>
              <a:t>currently</a:t>
            </a:r>
            <a:r>
              <a:rPr lang="de-DE" sz="1400" dirty="0" smtClean="0">
                <a:solidFill>
                  <a:prstClr val="black"/>
                </a:solidFill>
                <a:latin typeface="Arial"/>
                <a:cs typeface="Arial" pitchFamily="34" charset="0"/>
              </a:rPr>
              <a:t> not </a:t>
            </a:r>
            <a:r>
              <a:rPr lang="de-DE" sz="1400" dirty="0" err="1" smtClean="0">
                <a:solidFill>
                  <a:prstClr val="black"/>
                </a:solidFill>
                <a:latin typeface="Arial"/>
                <a:cs typeface="Arial" pitchFamily="34" charset="0"/>
              </a:rPr>
              <a:t>available</a:t>
            </a:r>
            <a:r>
              <a:rPr lang="de-DE" sz="1400" dirty="0" smtClean="0">
                <a:solidFill>
                  <a:prstClr val="black"/>
                </a:solidFill>
                <a:latin typeface="Arial"/>
                <a:cs typeface="Arial" pitchFamily="34" charset="0"/>
              </a:rPr>
              <a:t> </a:t>
            </a:r>
            <a:r>
              <a:rPr lang="de-DE" sz="1400" dirty="0" smtClean="0">
                <a:solidFill>
                  <a:prstClr val="black"/>
                </a:solidFill>
                <a:latin typeface="Arial"/>
                <a:cs typeface="Arial" pitchFamily="34" charset="0"/>
                <a:sym typeface="Wingdings" panose="05000000000000000000" pitchFamily="2" charset="2"/>
              </a:rPr>
              <a:t> </a:t>
            </a:r>
            <a:r>
              <a:rPr lang="de-DE" sz="1400" dirty="0" err="1" smtClean="0">
                <a:solidFill>
                  <a:prstClr val="black"/>
                </a:solidFill>
                <a:latin typeface="Arial"/>
                <a:cs typeface="Arial" pitchFamily="34" charset="0"/>
                <a:sym typeface="Wingdings" panose="05000000000000000000" pitchFamily="2" charset="2"/>
              </a:rPr>
              <a:t>deadlock</a:t>
            </a:r>
            <a:r>
              <a:rPr lang="de-DE" sz="1400" dirty="0" smtClean="0">
                <a:solidFill>
                  <a:prstClr val="black"/>
                </a:solidFill>
                <a:latin typeface="Arial"/>
                <a:cs typeface="Arial" pitchFamily="34" charset="0"/>
                <a:sym typeface="Wingdings" panose="05000000000000000000" pitchFamily="2" charset="2"/>
              </a:rPr>
              <a:t> </a:t>
            </a:r>
          </a:p>
          <a:p>
            <a:pPr marL="0" lvl="1">
              <a:lnSpc>
                <a:spcPct val="95000"/>
              </a:lnSpc>
              <a:spcAft>
                <a:spcPts val="600"/>
              </a:spcAft>
              <a:buClr>
                <a:srgbClr val="B2B2B2"/>
              </a:buClr>
            </a:pPr>
            <a:r>
              <a:rPr lang="de-DE" sz="1400" b="1" dirty="0" smtClean="0">
                <a:solidFill>
                  <a:srgbClr val="5A73B9"/>
                </a:solidFill>
                <a:latin typeface="Arial"/>
                <a:cs typeface="Arial" pitchFamily="34" charset="0"/>
                <a:sym typeface="Wingdings" panose="05000000000000000000" pitchFamily="2" charset="2"/>
              </a:rPr>
              <a:t>Simple </a:t>
            </a:r>
            <a:r>
              <a:rPr lang="de-DE" sz="1400" b="1" dirty="0" err="1" smtClean="0">
                <a:solidFill>
                  <a:srgbClr val="5A73B9"/>
                </a:solidFill>
                <a:latin typeface="Arial"/>
                <a:cs typeface="Arial" pitchFamily="34" charset="0"/>
                <a:sym typeface="Wingdings" panose="05000000000000000000" pitchFamily="2" charset="2"/>
              </a:rPr>
              <a:t>solution</a:t>
            </a:r>
            <a:endParaRPr lang="de-DE" sz="1400" b="1" dirty="0">
              <a:solidFill>
                <a:srgbClr val="5A73B9"/>
              </a:solidFill>
              <a:latin typeface="Arial"/>
              <a:cs typeface="Arial" pitchFamily="34" charset="0"/>
              <a:sym typeface="Wingdings" panose="05000000000000000000" pitchFamily="2" charset="2"/>
            </a:endParaRPr>
          </a:p>
          <a:p>
            <a:pPr marL="285750" lvl="1" indent="-285750">
              <a:lnSpc>
                <a:spcPct val="95000"/>
              </a:lnSpc>
              <a:spcAft>
                <a:spcPts val="600"/>
              </a:spcAft>
              <a:buClr>
                <a:srgbClr val="B2B2B2"/>
              </a:buClr>
              <a:buFont typeface="Arial" panose="020B0604020202020204" pitchFamily="34" charset="0"/>
              <a:buChar char="•"/>
            </a:pPr>
            <a:r>
              <a:rPr lang="de-DE" b="1" dirty="0" err="1" smtClean="0">
                <a:solidFill>
                  <a:srgbClr val="FF0000"/>
                </a:solidFill>
                <a:latin typeface="Arial"/>
                <a:cs typeface="Arial" pitchFamily="34" charset="0"/>
                <a:sym typeface="Wingdings" panose="05000000000000000000" pitchFamily="2" charset="2"/>
              </a:rPr>
              <a:t>From</a:t>
            </a:r>
            <a:r>
              <a:rPr lang="de-DE" b="1" dirty="0" smtClean="0">
                <a:solidFill>
                  <a:srgbClr val="FF0000"/>
                </a:solidFill>
                <a:latin typeface="Arial"/>
                <a:cs typeface="Arial" pitchFamily="34" charset="0"/>
                <a:sym typeface="Wingdings" panose="05000000000000000000" pitchFamily="2" charset="2"/>
              </a:rPr>
              <a:t> </a:t>
            </a:r>
            <a:r>
              <a:rPr lang="de-DE" b="1" dirty="0" err="1" smtClean="0">
                <a:solidFill>
                  <a:srgbClr val="FF0000"/>
                </a:solidFill>
                <a:latin typeface="Arial"/>
                <a:cs typeface="Arial" pitchFamily="34" charset="0"/>
                <a:sym typeface="Wingdings" panose="05000000000000000000" pitchFamily="2" charset="2"/>
              </a:rPr>
              <a:t>within</a:t>
            </a:r>
            <a:r>
              <a:rPr lang="de-DE" b="1" dirty="0" smtClean="0">
                <a:solidFill>
                  <a:srgbClr val="FF0000"/>
                </a:solidFill>
                <a:latin typeface="Arial"/>
                <a:cs typeface="Arial" pitchFamily="34" charset="0"/>
                <a:sym typeface="Wingdings" panose="05000000000000000000" pitchFamily="2" charset="2"/>
              </a:rPr>
              <a:t> a </a:t>
            </a:r>
            <a:r>
              <a:rPr lang="de-DE" b="1" dirty="0" err="1" smtClean="0">
                <a:solidFill>
                  <a:srgbClr val="FF0000"/>
                </a:solidFill>
                <a:latin typeface="Arial"/>
                <a:cs typeface="Arial" pitchFamily="34" charset="0"/>
                <a:sym typeface="Wingdings" panose="05000000000000000000" pitchFamily="2" charset="2"/>
              </a:rPr>
              <a:t>locked</a:t>
            </a:r>
            <a:r>
              <a:rPr lang="de-DE" b="1" dirty="0" smtClean="0">
                <a:solidFill>
                  <a:srgbClr val="FF0000"/>
                </a:solidFill>
                <a:latin typeface="Arial"/>
                <a:cs typeface="Arial" pitchFamily="34" charset="0"/>
                <a:sym typeface="Wingdings" panose="05000000000000000000" pitchFamily="2" charset="2"/>
              </a:rPr>
              <a:t> </a:t>
            </a:r>
            <a:r>
              <a:rPr lang="de-DE" b="1" dirty="0" err="1" smtClean="0">
                <a:solidFill>
                  <a:srgbClr val="FF0000"/>
                </a:solidFill>
                <a:latin typeface="Arial"/>
                <a:cs typeface="Arial" pitchFamily="34" charset="0"/>
                <a:sym typeface="Wingdings" panose="05000000000000000000" pitchFamily="2" charset="2"/>
              </a:rPr>
              <a:t>section</a:t>
            </a:r>
            <a:r>
              <a:rPr lang="de-DE" b="1" dirty="0" smtClean="0">
                <a:solidFill>
                  <a:srgbClr val="FF0000"/>
                </a:solidFill>
                <a:latin typeface="Arial"/>
                <a:cs typeface="Arial" pitchFamily="34" charset="0"/>
                <a:sym typeface="Wingdings" panose="05000000000000000000" pitchFamily="2" charset="2"/>
              </a:rPr>
              <a:t> </a:t>
            </a:r>
            <a:r>
              <a:rPr lang="de-DE" b="1" dirty="0" err="1" smtClean="0">
                <a:solidFill>
                  <a:srgbClr val="FF0000"/>
                </a:solidFill>
                <a:latin typeface="Arial"/>
                <a:cs typeface="Arial" pitchFamily="34" charset="0"/>
                <a:sym typeface="Wingdings" panose="05000000000000000000" pitchFamily="2" charset="2"/>
              </a:rPr>
              <a:t>never</a:t>
            </a:r>
            <a:r>
              <a:rPr lang="de-DE" b="1" dirty="0" smtClean="0">
                <a:solidFill>
                  <a:srgbClr val="FF0000"/>
                </a:solidFill>
                <a:latin typeface="Arial"/>
                <a:cs typeface="Arial" pitchFamily="34" charset="0"/>
                <a:sym typeface="Wingdings" panose="05000000000000000000" pitchFamily="2" charset="2"/>
              </a:rPr>
              <a:t> </a:t>
            </a:r>
            <a:r>
              <a:rPr lang="de-DE" b="1" dirty="0" err="1" smtClean="0">
                <a:solidFill>
                  <a:srgbClr val="FF0000"/>
                </a:solidFill>
                <a:latin typeface="Arial"/>
                <a:cs typeface="Arial" pitchFamily="34" charset="0"/>
                <a:sym typeface="Wingdings" panose="05000000000000000000" pitchFamily="2" charset="2"/>
              </a:rPr>
              <a:t>call</a:t>
            </a:r>
            <a:r>
              <a:rPr lang="de-DE" b="1" dirty="0" smtClean="0">
                <a:solidFill>
                  <a:srgbClr val="FF0000"/>
                </a:solidFill>
                <a:latin typeface="Arial"/>
                <a:cs typeface="Arial" pitchFamily="34" charset="0"/>
                <a:sym typeface="Wingdings" panose="05000000000000000000" pitchFamily="2" charset="2"/>
              </a:rPr>
              <a:t> </a:t>
            </a:r>
            <a:r>
              <a:rPr lang="de-DE" b="1" dirty="0" err="1" smtClean="0">
                <a:solidFill>
                  <a:srgbClr val="FF0000"/>
                </a:solidFill>
                <a:latin typeface="Arial"/>
                <a:cs typeface="Arial" pitchFamily="34" charset="0"/>
                <a:sym typeface="Wingdings" panose="05000000000000000000" pitchFamily="2" charset="2"/>
              </a:rPr>
              <a:t>some</a:t>
            </a:r>
            <a:r>
              <a:rPr lang="de-DE" b="1" dirty="0" smtClean="0">
                <a:solidFill>
                  <a:srgbClr val="FF0000"/>
                </a:solidFill>
                <a:latin typeface="Arial"/>
                <a:cs typeface="Arial" pitchFamily="34" charset="0"/>
                <a:sym typeface="Wingdings" panose="05000000000000000000" pitchFamily="2" charset="2"/>
              </a:rPr>
              <a:t> </a:t>
            </a:r>
            <a:r>
              <a:rPr lang="de-DE" b="1" dirty="0" err="1" smtClean="0">
                <a:solidFill>
                  <a:srgbClr val="FF0000"/>
                </a:solidFill>
                <a:latin typeface="Arial"/>
                <a:cs typeface="Arial" pitchFamily="34" charset="0"/>
                <a:sym typeface="Wingdings" panose="05000000000000000000" pitchFamily="2" charset="2"/>
              </a:rPr>
              <a:t>other</a:t>
            </a:r>
            <a:r>
              <a:rPr lang="de-DE" b="1" dirty="0" smtClean="0">
                <a:solidFill>
                  <a:srgbClr val="FF0000"/>
                </a:solidFill>
                <a:latin typeface="Arial"/>
                <a:cs typeface="Arial" pitchFamily="34" charset="0"/>
                <a:sym typeface="Wingdings" panose="05000000000000000000" pitchFamily="2" charset="2"/>
              </a:rPr>
              <a:t> </a:t>
            </a:r>
            <a:r>
              <a:rPr lang="de-DE" b="1" dirty="0" err="1" smtClean="0">
                <a:solidFill>
                  <a:srgbClr val="FF0000"/>
                </a:solidFill>
                <a:latin typeface="Arial"/>
                <a:cs typeface="Arial" pitchFamily="34" charset="0"/>
                <a:sym typeface="Wingdings" panose="05000000000000000000" pitchFamily="2" charset="2"/>
              </a:rPr>
              <a:t>class</a:t>
            </a:r>
            <a:r>
              <a:rPr lang="de-DE" b="1" dirty="0" smtClean="0">
                <a:solidFill>
                  <a:srgbClr val="FF0000"/>
                </a:solidFill>
                <a:latin typeface="Arial"/>
                <a:cs typeface="Arial" pitchFamily="34" charset="0"/>
                <a:sym typeface="Wingdings" panose="05000000000000000000" pitchFamily="2" charset="2"/>
              </a:rPr>
              <a:t>/</a:t>
            </a:r>
            <a:r>
              <a:rPr lang="de-DE" b="1" dirty="0" err="1" smtClean="0">
                <a:solidFill>
                  <a:srgbClr val="FF0000"/>
                </a:solidFill>
                <a:latin typeface="Arial"/>
                <a:cs typeface="Arial" pitchFamily="34" charset="0"/>
                <a:sym typeface="Wingdings" panose="05000000000000000000" pitchFamily="2" charset="2"/>
              </a:rPr>
              <a:t>component</a:t>
            </a:r>
            <a:r>
              <a:rPr lang="de-DE" b="1" dirty="0" smtClean="0">
                <a:solidFill>
                  <a:srgbClr val="FF0000"/>
                </a:solidFill>
                <a:latin typeface="Arial"/>
                <a:cs typeface="Arial" pitchFamily="34" charset="0"/>
                <a:sym typeface="Wingdings" panose="05000000000000000000" pitchFamily="2" charset="2"/>
              </a:rPr>
              <a:t>!</a:t>
            </a:r>
          </a:p>
          <a:p>
            <a:pPr marL="285750" lvl="1" indent="-285750">
              <a:lnSpc>
                <a:spcPct val="95000"/>
              </a:lnSpc>
              <a:spcAft>
                <a:spcPts val="600"/>
              </a:spcAft>
              <a:buClr>
                <a:srgbClr val="B2B2B2"/>
              </a:buClr>
              <a:buFont typeface="Arial" panose="020B0604020202020204" pitchFamily="34" charset="0"/>
              <a:buChar char="•"/>
            </a:pPr>
            <a:r>
              <a:rPr lang="de-DE" sz="1400" dirty="0" err="1" smtClean="0">
                <a:solidFill>
                  <a:prstClr val="black"/>
                </a:solidFill>
                <a:latin typeface="Arial"/>
                <a:cs typeface="Arial" pitchFamily="34" charset="0"/>
                <a:sym typeface="Wingdings" panose="05000000000000000000" pitchFamily="2" charset="2"/>
              </a:rPr>
              <a:t>Exception</a:t>
            </a:r>
            <a:r>
              <a:rPr lang="de-DE" sz="1400" dirty="0" smtClean="0">
                <a:solidFill>
                  <a:prstClr val="black"/>
                </a:solidFill>
                <a:latin typeface="Arial"/>
                <a:cs typeface="Arial" pitchFamily="34" charset="0"/>
                <a:sym typeface="Wingdings" panose="05000000000000000000" pitchFamily="2" charset="2"/>
              </a:rPr>
              <a:t>: SW „</a:t>
            </a:r>
            <a:r>
              <a:rPr lang="de-DE" sz="1400" dirty="0" err="1" smtClean="0">
                <a:solidFill>
                  <a:prstClr val="black"/>
                </a:solidFill>
                <a:latin typeface="Arial"/>
                <a:cs typeface="Arial" pitchFamily="34" charset="0"/>
                <a:sym typeface="Wingdings" panose="05000000000000000000" pitchFamily="2" charset="2"/>
              </a:rPr>
              <a:t>contract</a:t>
            </a:r>
            <a:r>
              <a:rPr lang="de-DE" sz="1400" dirty="0" smtClean="0">
                <a:solidFill>
                  <a:prstClr val="black"/>
                </a:solidFill>
                <a:latin typeface="Arial"/>
                <a:cs typeface="Arial" pitchFamily="34" charset="0"/>
                <a:sym typeface="Wingdings" panose="05000000000000000000" pitchFamily="2" charset="2"/>
              </a:rPr>
              <a:t>“ </a:t>
            </a:r>
            <a:r>
              <a:rPr lang="de-DE" sz="1400" dirty="0" err="1">
                <a:solidFill>
                  <a:prstClr val="black"/>
                </a:solidFill>
                <a:latin typeface="Arial"/>
                <a:cs typeface="Arial" pitchFamily="34" charset="0"/>
                <a:sym typeface="Wingdings" panose="05000000000000000000" pitchFamily="2" charset="2"/>
              </a:rPr>
              <a:t>guarantees</a:t>
            </a:r>
            <a:r>
              <a:rPr lang="de-DE" sz="1400" dirty="0">
                <a:solidFill>
                  <a:prstClr val="black"/>
                </a:solidFill>
                <a:latin typeface="Arial"/>
                <a:cs typeface="Arial" pitchFamily="34" charset="0"/>
                <a:sym typeface="Wingdings" panose="05000000000000000000" pitchFamily="2" charset="2"/>
              </a:rPr>
              <a:t> </a:t>
            </a:r>
            <a:r>
              <a:rPr lang="de-DE" sz="1400" dirty="0" err="1" smtClean="0">
                <a:solidFill>
                  <a:prstClr val="black"/>
                </a:solidFill>
                <a:latin typeface="Arial"/>
                <a:cs typeface="Arial" pitchFamily="34" charset="0"/>
                <a:sym typeface="Wingdings" panose="05000000000000000000" pitchFamily="2" charset="2"/>
              </a:rPr>
              <a:t>that</a:t>
            </a:r>
            <a:r>
              <a:rPr lang="de-DE" sz="1400" dirty="0" smtClean="0">
                <a:solidFill>
                  <a:prstClr val="black"/>
                </a:solidFill>
                <a:latin typeface="Arial"/>
                <a:cs typeface="Arial" pitchFamily="34" charset="0"/>
                <a:sym typeface="Wingdings" panose="05000000000000000000" pitchFamily="2" charset="2"/>
              </a:rPr>
              <a:t> </a:t>
            </a:r>
            <a:r>
              <a:rPr lang="de-DE" sz="1400" dirty="0" err="1" smtClean="0">
                <a:solidFill>
                  <a:prstClr val="black"/>
                </a:solidFill>
                <a:latin typeface="Arial"/>
                <a:cs typeface="Arial" pitchFamily="34" charset="0"/>
                <a:sym typeface="Wingdings" panose="05000000000000000000" pitchFamily="2" charset="2"/>
              </a:rPr>
              <a:t>call</a:t>
            </a:r>
            <a:r>
              <a:rPr lang="de-DE" sz="1400" dirty="0" smtClean="0">
                <a:solidFill>
                  <a:prstClr val="black"/>
                </a:solidFill>
                <a:latin typeface="Arial"/>
                <a:cs typeface="Arial" pitchFamily="34" charset="0"/>
                <a:sym typeface="Wingdings" panose="05000000000000000000" pitchFamily="2" charset="2"/>
              </a:rPr>
              <a:t> </a:t>
            </a:r>
            <a:r>
              <a:rPr lang="de-DE" sz="1400" dirty="0" err="1" smtClean="0">
                <a:solidFill>
                  <a:prstClr val="black"/>
                </a:solidFill>
                <a:latin typeface="Arial"/>
                <a:cs typeface="Arial" pitchFamily="34" charset="0"/>
                <a:sym typeface="Wingdings" panose="05000000000000000000" pitchFamily="2" charset="2"/>
              </a:rPr>
              <a:t>is</a:t>
            </a:r>
            <a:r>
              <a:rPr lang="de-DE" sz="1400" dirty="0" smtClean="0">
                <a:solidFill>
                  <a:prstClr val="black"/>
                </a:solidFill>
                <a:latin typeface="Arial"/>
                <a:cs typeface="Arial" pitchFamily="34" charset="0"/>
                <a:sym typeface="Wingdings" panose="05000000000000000000" pitchFamily="2" charset="2"/>
              </a:rPr>
              <a:t> </a:t>
            </a:r>
            <a:r>
              <a:rPr lang="de-DE" sz="1400" dirty="0" err="1">
                <a:solidFill>
                  <a:prstClr val="black"/>
                </a:solidFill>
                <a:latin typeface="Arial"/>
                <a:cs typeface="Arial" pitchFamily="34" charset="0"/>
                <a:sym typeface="Wingdings" panose="05000000000000000000" pitchFamily="2" charset="2"/>
              </a:rPr>
              <a:t>free</a:t>
            </a:r>
            <a:r>
              <a:rPr lang="de-DE" sz="1400" dirty="0">
                <a:solidFill>
                  <a:prstClr val="black"/>
                </a:solidFill>
                <a:latin typeface="Arial"/>
                <a:cs typeface="Arial" pitchFamily="34" charset="0"/>
                <a:sym typeface="Wingdings" panose="05000000000000000000" pitchFamily="2" charset="2"/>
              </a:rPr>
              <a:t> </a:t>
            </a:r>
            <a:r>
              <a:rPr lang="de-DE" sz="1400" dirty="0" err="1">
                <a:solidFill>
                  <a:prstClr val="black"/>
                </a:solidFill>
                <a:latin typeface="Arial"/>
                <a:cs typeface="Arial" pitchFamily="34" charset="0"/>
                <a:sym typeface="Wingdings" panose="05000000000000000000" pitchFamily="2" charset="2"/>
              </a:rPr>
              <a:t>of</a:t>
            </a:r>
            <a:r>
              <a:rPr lang="de-DE" sz="1400" dirty="0">
                <a:solidFill>
                  <a:prstClr val="black"/>
                </a:solidFill>
                <a:latin typeface="Arial"/>
                <a:cs typeface="Arial" pitchFamily="34" charset="0"/>
                <a:sym typeface="Wingdings" panose="05000000000000000000" pitchFamily="2" charset="2"/>
              </a:rPr>
              <a:t> </a:t>
            </a:r>
            <a:r>
              <a:rPr lang="de-DE" sz="1400" dirty="0" err="1" smtClean="0">
                <a:solidFill>
                  <a:prstClr val="black"/>
                </a:solidFill>
                <a:latin typeface="Arial"/>
                <a:cs typeface="Arial" pitchFamily="34" charset="0"/>
                <a:sym typeface="Wingdings" panose="05000000000000000000" pitchFamily="2" charset="2"/>
              </a:rPr>
              <a:t>locks</a:t>
            </a:r>
            <a:r>
              <a:rPr lang="de-DE" sz="1400" dirty="0">
                <a:solidFill>
                  <a:prstClr val="black"/>
                </a:solidFill>
                <a:latin typeface="Arial"/>
                <a:cs typeface="Arial" pitchFamily="34" charset="0"/>
                <a:sym typeface="Wingdings" panose="05000000000000000000" pitchFamily="2" charset="2"/>
              </a:rPr>
              <a:t> </a:t>
            </a:r>
            <a:r>
              <a:rPr lang="de-DE" sz="1400" dirty="0" err="1" smtClean="0">
                <a:solidFill>
                  <a:prstClr val="black"/>
                </a:solidFill>
                <a:latin typeface="Arial"/>
                <a:cs typeface="Arial" pitchFamily="34" charset="0"/>
                <a:sym typeface="Wingdings" panose="05000000000000000000" pitchFamily="2" charset="2"/>
              </a:rPr>
              <a:t>and</a:t>
            </a:r>
            <a:r>
              <a:rPr lang="de-DE" sz="1400" dirty="0" smtClean="0">
                <a:solidFill>
                  <a:prstClr val="black"/>
                </a:solidFill>
                <a:latin typeface="Arial"/>
                <a:cs typeface="Arial" pitchFamily="34" charset="0"/>
                <a:sym typeface="Wingdings" panose="05000000000000000000" pitchFamily="2" charset="2"/>
              </a:rPr>
              <a:t> will </a:t>
            </a:r>
            <a:r>
              <a:rPr lang="de-DE" sz="1400" dirty="0" err="1" smtClean="0">
                <a:solidFill>
                  <a:prstClr val="black"/>
                </a:solidFill>
                <a:latin typeface="Arial"/>
                <a:cs typeface="Arial" pitchFamily="34" charset="0"/>
                <a:sym typeface="Wingdings" panose="05000000000000000000" pitchFamily="2" charset="2"/>
              </a:rPr>
              <a:t>always</a:t>
            </a:r>
            <a:r>
              <a:rPr lang="de-DE" sz="1400" dirty="0" smtClean="0">
                <a:solidFill>
                  <a:prstClr val="black"/>
                </a:solidFill>
                <a:latin typeface="Arial"/>
                <a:cs typeface="Arial" pitchFamily="34" charset="0"/>
                <a:sym typeface="Wingdings" panose="05000000000000000000" pitchFamily="2" charset="2"/>
              </a:rPr>
              <a:t> </a:t>
            </a:r>
            <a:r>
              <a:rPr lang="de-DE" sz="1400" dirty="0" err="1" smtClean="0">
                <a:solidFill>
                  <a:prstClr val="black"/>
                </a:solidFill>
                <a:latin typeface="Arial"/>
                <a:cs typeface="Arial" pitchFamily="34" charset="0"/>
                <a:sym typeface="Wingdings" panose="05000000000000000000" pitchFamily="2" charset="2"/>
              </a:rPr>
              <a:t>return</a:t>
            </a:r>
            <a:r>
              <a:rPr lang="de-DE" sz="1400" dirty="0" smtClean="0">
                <a:solidFill>
                  <a:prstClr val="black"/>
                </a:solidFill>
                <a:latin typeface="Arial"/>
                <a:cs typeface="Arial" pitchFamily="34" charset="0"/>
                <a:sym typeface="Wingdings" panose="05000000000000000000" pitchFamily="2" charset="2"/>
              </a:rPr>
              <a:t> „</a:t>
            </a:r>
            <a:r>
              <a:rPr lang="de-DE" sz="1400" dirty="0" err="1" smtClean="0">
                <a:solidFill>
                  <a:prstClr val="black"/>
                </a:solidFill>
                <a:latin typeface="Arial"/>
                <a:cs typeface="Arial" pitchFamily="34" charset="0"/>
                <a:sym typeface="Wingdings" panose="05000000000000000000" pitchFamily="2" charset="2"/>
              </a:rPr>
              <a:t>immediately</a:t>
            </a:r>
            <a:r>
              <a:rPr lang="de-DE" sz="1400" dirty="0" smtClean="0">
                <a:solidFill>
                  <a:prstClr val="black"/>
                </a:solidFill>
                <a:latin typeface="Arial"/>
                <a:cs typeface="Arial" pitchFamily="34" charset="0"/>
                <a:sym typeface="Wingdings" panose="05000000000000000000" pitchFamily="2" charset="2"/>
              </a:rPr>
              <a:t>“</a:t>
            </a:r>
            <a:br>
              <a:rPr lang="de-DE" sz="1400" dirty="0" smtClean="0">
                <a:solidFill>
                  <a:prstClr val="black"/>
                </a:solidFill>
                <a:latin typeface="Arial"/>
                <a:cs typeface="Arial" pitchFamily="34" charset="0"/>
                <a:sym typeface="Wingdings" panose="05000000000000000000" pitchFamily="2" charset="2"/>
              </a:rPr>
            </a:br>
            <a:endParaRPr lang="de-DE" sz="1400" dirty="0" smtClean="0">
              <a:solidFill>
                <a:prstClr val="black"/>
              </a:solidFill>
              <a:latin typeface="Arial"/>
              <a:cs typeface="Arial" pitchFamily="34" charset="0"/>
              <a:sym typeface="Wingdings" panose="05000000000000000000" pitchFamily="2" charset="2"/>
            </a:endParaRPr>
          </a:p>
        </p:txBody>
      </p:sp>
      <p:sp>
        <p:nvSpPr>
          <p:cNvPr id="7" name="Rechteck 6"/>
          <p:cNvSpPr/>
          <p:nvPr/>
        </p:nvSpPr>
        <p:spPr>
          <a:xfrm>
            <a:off x="582985" y="1580703"/>
            <a:ext cx="4536504" cy="1384995"/>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Class A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has</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pointer</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to</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B</a:t>
            </a:r>
            <a:endParaRPr kumimoji="0" lang="de-DE" sz="1200" b="0" i="0" u="none" strike="noStrike" kern="0" cap="none" spc="0" normalizeH="0" baseline="0" noProof="0" dirty="0" smtClean="0">
              <a:ln>
                <a:noFill/>
              </a:ln>
              <a:solidFill>
                <a:srgbClr val="0000FF"/>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void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2B91AF"/>
                </a:solidFill>
                <a:effectLst/>
                <a:highlight>
                  <a:srgbClr val="FFFFFF"/>
                </a:highlight>
                <a:uLnTx/>
                <a:uFillTx/>
                <a:latin typeface="Consolas"/>
              </a:rPr>
              <a:t>A</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::DoSomething()</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2B91AF"/>
                </a:solidFill>
                <a:effectLst/>
                <a:highlight>
                  <a:srgbClr val="FFFFFF"/>
                </a:highlight>
                <a:uLnTx/>
                <a:uFillTx/>
                <a:latin typeface="Consolas"/>
              </a:rPr>
              <a:t>lock_guard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&lt;</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2B91AF"/>
                </a:solidFill>
                <a:effectLst/>
                <a:highlight>
                  <a:srgbClr val="FFFFFF"/>
                </a:highlight>
                <a:uLnTx/>
                <a:uFillTx/>
                <a:latin typeface="Consolas"/>
              </a:rPr>
              <a:t>mutex</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&gt;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lck</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m_mutexA</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ptrB</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-&gt;</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DoSomethingElse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endParaRPr kumimoji="0" lang="de-DE" sz="1200" b="0" i="0" u="none" strike="noStrike" kern="0" cap="none" spc="0" normalizeH="0" baseline="0" noProof="0" dirty="0" smtClean="0">
              <a:ln>
                <a:noFill/>
              </a:ln>
              <a:solidFill>
                <a:prstClr val="black"/>
              </a:solidFill>
              <a:effectLst/>
              <a:uLnTx/>
              <a:uFillTx/>
              <a:latin typeface="Arial"/>
            </a:endParaRPr>
          </a:p>
        </p:txBody>
      </p:sp>
      <p:sp>
        <p:nvSpPr>
          <p:cNvPr id="8" name="Rechteck 7"/>
          <p:cNvSpPr/>
          <p:nvPr/>
        </p:nvSpPr>
        <p:spPr>
          <a:xfrm>
            <a:off x="5263505" y="1569316"/>
            <a:ext cx="3096344" cy="1384995"/>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Class B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has</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pointer</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to</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a:t>
            </a:r>
            <a:endParaRPr kumimoji="0" lang="de-DE" sz="1200" b="0" i="0" u="none" strike="noStrike" kern="0" cap="none" spc="0" normalizeH="0" baseline="0" noProof="0" dirty="0" smtClean="0">
              <a:ln>
                <a:noFill/>
              </a:ln>
              <a:solidFill>
                <a:srgbClr val="0000FF"/>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void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2B91AF"/>
                </a:solidFill>
                <a:effectLst/>
                <a:highlight>
                  <a:srgbClr val="FFFFFF"/>
                </a:highlight>
                <a:uLnTx/>
                <a:uFillTx/>
                <a:latin typeface="Consolas"/>
              </a:rPr>
              <a:t>B</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::DoSomethingElse()</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 ...</a:t>
            </a: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ptrA</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-&gt;</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DoSomething</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-&gt; </a:t>
            </a:r>
            <a:r>
              <a:rPr kumimoji="0" lang="de-DE" sz="1200" b="1" i="0" u="none" strike="noStrike" kern="0" cap="none" spc="0" normalizeH="0" baseline="0" noProof="0" dirty="0" err="1" smtClean="0">
                <a:ln>
                  <a:noFill/>
                </a:ln>
                <a:solidFill>
                  <a:srgbClr val="008000"/>
                </a:solidFill>
                <a:effectLst/>
                <a:highlight>
                  <a:srgbClr val="FFFFFF"/>
                </a:highlight>
                <a:uLnTx/>
                <a:uFillTx/>
                <a:latin typeface="Consolas"/>
              </a:rPr>
              <a:t>deadlock</a:t>
            </a:r>
            <a:endParaRPr kumimoji="0" lang="de-DE" sz="1200" b="1"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endParaRPr kumimoji="0" lang="de-DE" sz="1200" b="0" i="0" u="none" strike="noStrike" kern="0" cap="none" spc="0" normalizeH="0" baseline="0" noProof="0" dirty="0" smtClean="0">
              <a:ln>
                <a:noFill/>
              </a:ln>
              <a:solidFill>
                <a:prstClr val="black"/>
              </a:solidFill>
              <a:effectLst/>
              <a:uLnTx/>
              <a:uFillTx/>
              <a:latin typeface="Arial"/>
            </a:endParaRPr>
          </a:p>
        </p:txBody>
      </p:sp>
    </p:spTree>
    <p:extLst>
      <p:ext uri="{BB962C8B-B14F-4D97-AF65-F5344CB8AC3E}">
        <p14:creationId xmlns:p14="http://schemas.microsoft.com/office/powerpoint/2010/main" val="20736577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Safe initialization of data – </a:t>
            </a:r>
            <a:r>
              <a:rPr lang="en-US" dirty="0" err="1"/>
              <a:t>std</a:t>
            </a:r>
            <a:r>
              <a:rPr lang="en-US" dirty="0"/>
              <a:t>::once</a:t>
            </a:r>
            <a:endParaRPr lang="de-DE" dirty="0"/>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6588224" y="51470"/>
            <a:ext cx="2304257" cy="504056"/>
          </a:xfrm>
        </p:spPr>
        <p:txBody>
          <a:bodyPr>
            <a:normAutofit/>
          </a:bodyPr>
          <a:lstStyle/>
          <a:p>
            <a:r>
              <a:rPr lang="de-DE" dirty="0"/>
              <a:t>Safe </a:t>
            </a:r>
            <a:r>
              <a:rPr lang="de-DE" dirty="0" err="1"/>
              <a:t>access</a:t>
            </a:r>
            <a:r>
              <a:rPr lang="de-DE" dirty="0"/>
              <a:t> </a:t>
            </a:r>
            <a:r>
              <a:rPr lang="de-DE" dirty="0" err="1"/>
              <a:t>to</a:t>
            </a:r>
            <a:r>
              <a:rPr lang="de-DE" dirty="0"/>
              <a:t> </a:t>
            </a:r>
            <a:r>
              <a:rPr lang="de-DE" dirty="0" err="1"/>
              <a:t>shared</a:t>
            </a:r>
            <a:r>
              <a:rPr lang="de-DE" dirty="0"/>
              <a:t> </a:t>
            </a:r>
            <a:r>
              <a:rPr lang="de-DE" dirty="0" err="1"/>
              <a:t>data</a:t>
            </a:r>
            <a:endParaRPr lang="de-DE" dirty="0"/>
          </a:p>
          <a:p>
            <a:endParaRPr lang="de-DE" dirty="0"/>
          </a:p>
        </p:txBody>
      </p:sp>
      <p:sp>
        <p:nvSpPr>
          <p:cNvPr id="6" name="Rechteck 5"/>
          <p:cNvSpPr/>
          <p:nvPr/>
        </p:nvSpPr>
        <p:spPr>
          <a:xfrm>
            <a:off x="251520" y="565051"/>
            <a:ext cx="7992888" cy="2523768"/>
          </a:xfrm>
          <a:prstGeom prst="rect">
            <a:avLst/>
          </a:prstGeom>
        </p:spPr>
        <p:txBody>
          <a:bodyPr wrap="square">
            <a:spAutoFit/>
          </a:bodyPr>
          <a:lstStyle/>
          <a:p>
            <a:pPr marL="0" lvl="1">
              <a:lnSpc>
                <a:spcPct val="95000"/>
              </a:lnSpc>
              <a:spcAft>
                <a:spcPts val="600"/>
              </a:spcAft>
              <a:buClr>
                <a:srgbClr val="B2B2B2"/>
              </a:buClr>
            </a:pPr>
            <a:r>
              <a:rPr lang="de-DE" sz="1400" b="1" dirty="0" smtClean="0">
                <a:solidFill>
                  <a:srgbClr val="5A73B9"/>
                </a:solidFill>
                <a:latin typeface="Arial"/>
                <a:cs typeface="Arial" pitchFamily="34" charset="0"/>
                <a:sym typeface="Wingdings" panose="05000000000000000000" pitchFamily="2" charset="2"/>
              </a:rPr>
              <a:t>Motivation</a:t>
            </a:r>
            <a:endParaRPr lang="de-DE" sz="1400" b="1" dirty="0">
              <a:solidFill>
                <a:srgbClr val="5A73B9"/>
              </a:solidFill>
              <a:latin typeface="Arial"/>
              <a:cs typeface="Arial" pitchFamily="34" charset="0"/>
              <a:sym typeface="Wingdings" panose="05000000000000000000" pitchFamily="2" charset="2"/>
            </a:endParaRPr>
          </a:p>
          <a:p>
            <a:pPr marL="285750" lvl="1" indent="-285750">
              <a:lnSpc>
                <a:spcPct val="95000"/>
              </a:lnSpc>
              <a:spcAft>
                <a:spcPts val="600"/>
              </a:spcAft>
              <a:buClr>
                <a:srgbClr val="B2B2B2"/>
              </a:buClr>
              <a:buFont typeface="Arial" panose="020B0604020202020204" pitchFamily="34" charset="0"/>
              <a:buChar char="•"/>
            </a:pPr>
            <a:r>
              <a:rPr lang="en-US" sz="1400" dirty="0" smtClean="0">
                <a:solidFill>
                  <a:prstClr val="black"/>
                </a:solidFill>
                <a:latin typeface="Arial"/>
              </a:rPr>
              <a:t>Sometimes data are only created/written once and will not change any more. Then several </a:t>
            </a:r>
            <a:r>
              <a:rPr lang="en-US" sz="1400" dirty="0">
                <a:solidFill>
                  <a:prstClr val="black"/>
                </a:solidFill>
                <a:latin typeface="Arial"/>
              </a:rPr>
              <a:t>threads may read the data </a:t>
            </a:r>
            <a:r>
              <a:rPr lang="en-US" sz="1400" dirty="0" smtClean="0">
                <a:solidFill>
                  <a:prstClr val="black"/>
                </a:solidFill>
                <a:latin typeface="Arial"/>
              </a:rPr>
              <a:t>without </a:t>
            </a:r>
            <a:r>
              <a:rPr lang="en-US" sz="1400" dirty="0">
                <a:solidFill>
                  <a:prstClr val="black"/>
                </a:solidFill>
                <a:latin typeface="Arial"/>
              </a:rPr>
              <a:t>any need for </a:t>
            </a:r>
            <a:r>
              <a:rPr lang="en-US" sz="1400" dirty="0" smtClean="0">
                <a:solidFill>
                  <a:prstClr val="black"/>
                </a:solidFill>
                <a:latin typeface="Arial"/>
              </a:rPr>
              <a:t>synchronization.</a:t>
            </a:r>
          </a:p>
          <a:p>
            <a:pPr marL="285750" lvl="1" indent="-285750">
              <a:lnSpc>
                <a:spcPct val="95000"/>
              </a:lnSpc>
              <a:spcAft>
                <a:spcPts val="600"/>
              </a:spcAft>
              <a:buClr>
                <a:srgbClr val="B2B2B2"/>
              </a:buClr>
              <a:buFont typeface="Arial" panose="020B0604020202020204" pitchFamily="34" charset="0"/>
              <a:buChar char="•"/>
            </a:pPr>
            <a:r>
              <a:rPr lang="en-US" sz="1400" dirty="0" smtClean="0">
                <a:solidFill>
                  <a:prstClr val="black"/>
                </a:solidFill>
                <a:latin typeface="Arial"/>
              </a:rPr>
              <a:t>If </a:t>
            </a:r>
            <a:r>
              <a:rPr lang="en-US" sz="1400" dirty="0" err="1" smtClean="0">
                <a:solidFill>
                  <a:prstClr val="black"/>
                </a:solidFill>
                <a:latin typeface="Arial"/>
              </a:rPr>
              <a:t>init</a:t>
            </a:r>
            <a:r>
              <a:rPr lang="en-US" sz="1400" dirty="0" smtClean="0">
                <a:solidFill>
                  <a:prstClr val="black"/>
                </a:solidFill>
                <a:latin typeface="Arial"/>
              </a:rPr>
              <a:t> is done always by the same special thread before reader threads can access data there is no need for synchronization at all</a:t>
            </a:r>
          </a:p>
          <a:p>
            <a:pPr marL="285750" lvl="1" indent="-285750">
              <a:lnSpc>
                <a:spcPct val="95000"/>
              </a:lnSpc>
              <a:spcAft>
                <a:spcPts val="600"/>
              </a:spcAft>
              <a:buClr>
                <a:srgbClr val="B2B2B2"/>
              </a:buClr>
              <a:buFont typeface="Arial" panose="020B0604020202020204" pitchFamily="34" charset="0"/>
              <a:buChar char="•"/>
            </a:pPr>
            <a:r>
              <a:rPr lang="en-US" sz="1400" dirty="0" smtClean="0">
                <a:solidFill>
                  <a:prstClr val="black"/>
                </a:solidFill>
                <a:latin typeface="Arial"/>
              </a:rPr>
              <a:t>Only if </a:t>
            </a:r>
            <a:r>
              <a:rPr lang="en-US" sz="1400" dirty="0" err="1" smtClean="0">
                <a:solidFill>
                  <a:prstClr val="black"/>
                </a:solidFill>
                <a:latin typeface="Arial"/>
              </a:rPr>
              <a:t>init</a:t>
            </a:r>
            <a:r>
              <a:rPr lang="en-US" sz="1400" dirty="0" smtClean="0">
                <a:solidFill>
                  <a:prstClr val="black"/>
                </a:solidFill>
                <a:latin typeface="Arial"/>
              </a:rPr>
              <a:t> is done by different threads running concurrently additional care is required for a correct initialization</a:t>
            </a:r>
          </a:p>
          <a:p>
            <a:pPr marL="0" lvl="1">
              <a:lnSpc>
                <a:spcPct val="95000"/>
              </a:lnSpc>
              <a:spcAft>
                <a:spcPts val="600"/>
              </a:spcAft>
              <a:buClr>
                <a:srgbClr val="B2B2B2"/>
              </a:buClr>
            </a:pPr>
            <a:r>
              <a:rPr lang="de-DE" sz="1400" b="1" dirty="0" smtClean="0">
                <a:solidFill>
                  <a:srgbClr val="5A73B9"/>
                </a:solidFill>
                <a:latin typeface="Arial"/>
                <a:cs typeface="Arial" pitchFamily="34" charset="0"/>
                <a:sym typeface="Wingdings" panose="05000000000000000000" pitchFamily="2" charset="2"/>
              </a:rPr>
              <a:t>Std::</a:t>
            </a:r>
            <a:r>
              <a:rPr lang="de-DE" sz="1400" b="1" dirty="0" err="1" smtClean="0">
                <a:solidFill>
                  <a:srgbClr val="5A73B9"/>
                </a:solidFill>
                <a:latin typeface="Arial"/>
                <a:cs typeface="Arial" pitchFamily="34" charset="0"/>
                <a:sym typeface="Wingdings" panose="05000000000000000000" pitchFamily="2" charset="2"/>
              </a:rPr>
              <a:t>once</a:t>
            </a:r>
            <a:endParaRPr lang="de-DE" sz="1400" b="1" dirty="0" smtClean="0">
              <a:solidFill>
                <a:srgbClr val="5A73B9"/>
              </a:solidFill>
              <a:latin typeface="Arial"/>
              <a:cs typeface="Arial" pitchFamily="34" charset="0"/>
              <a:sym typeface="Wingdings" panose="05000000000000000000" pitchFamily="2" charset="2"/>
            </a:endParaRPr>
          </a:p>
          <a:p>
            <a:pPr marL="0" lvl="1">
              <a:lnSpc>
                <a:spcPct val="95000"/>
              </a:lnSpc>
              <a:spcAft>
                <a:spcPts val="600"/>
              </a:spcAft>
              <a:buClr>
                <a:srgbClr val="B2B2B2"/>
              </a:buClr>
            </a:pPr>
            <a:r>
              <a:rPr lang="en-US" sz="1400" dirty="0" smtClean="0">
                <a:solidFill>
                  <a:prstClr val="black"/>
                </a:solidFill>
                <a:latin typeface="Arial"/>
              </a:rPr>
              <a:t>Define a </a:t>
            </a:r>
            <a:r>
              <a:rPr lang="en-US" sz="1400" dirty="0">
                <a:solidFill>
                  <a:prstClr val="black"/>
                </a:solidFill>
                <a:latin typeface="Arial"/>
              </a:rPr>
              <a:t>special flag, which ensures that some code called under the condition of this flag is called only once</a:t>
            </a:r>
            <a:r>
              <a:rPr lang="en-US" sz="1400" dirty="0" smtClean="0">
                <a:solidFill>
                  <a:prstClr val="black"/>
                </a:solidFill>
                <a:latin typeface="Arial"/>
              </a:rPr>
              <a:t>:</a:t>
            </a:r>
            <a:endParaRPr lang="de-DE" sz="1400" dirty="0">
              <a:solidFill>
                <a:prstClr val="black"/>
              </a:solidFill>
              <a:latin typeface="Arial"/>
              <a:cs typeface="Arial" pitchFamily="34" charset="0"/>
              <a:sym typeface="Wingdings" panose="05000000000000000000" pitchFamily="2" charset="2"/>
            </a:endParaRPr>
          </a:p>
        </p:txBody>
      </p:sp>
      <p:sp>
        <p:nvSpPr>
          <p:cNvPr id="7" name="Rechteck 6"/>
          <p:cNvSpPr/>
          <p:nvPr/>
        </p:nvSpPr>
        <p:spPr>
          <a:xfrm>
            <a:off x="332656" y="3081025"/>
            <a:ext cx="6830416" cy="553998"/>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global flag, alternatively defined as a class attribute</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600" b="1" i="0" u="none" strike="noStrike" kern="0" cap="none" spc="0" normalizeH="0" baseline="0" noProof="0" dirty="0" err="1" smtClean="0">
                <a:ln>
                  <a:noFill/>
                </a:ln>
                <a:solidFill>
                  <a:prstClr val="black"/>
                </a:solidFill>
                <a:effectLst/>
                <a:highlight>
                  <a:srgbClr val="FFFFFF"/>
                </a:highlight>
                <a:uLnTx/>
                <a:uFillTx/>
                <a:latin typeface="Consolas"/>
              </a:rPr>
              <a:t>once_flag</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g_myOnceFlag</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p:txBody>
      </p:sp>
      <p:sp>
        <p:nvSpPr>
          <p:cNvPr id="8" name="Rechteck 7"/>
          <p:cNvSpPr/>
          <p:nvPr/>
        </p:nvSpPr>
        <p:spPr>
          <a:xfrm>
            <a:off x="251520" y="3695303"/>
            <a:ext cx="8280920" cy="501676"/>
          </a:xfrm>
          <a:prstGeom prst="rect">
            <a:avLst/>
          </a:prstGeom>
        </p:spPr>
        <p:txBody>
          <a:bodyPr wrap="square">
            <a:spAutoFit/>
          </a:bodyPr>
          <a:lstStyle/>
          <a:p>
            <a:pPr marL="0" lvl="1">
              <a:lnSpc>
                <a:spcPct val="95000"/>
              </a:lnSpc>
              <a:spcAft>
                <a:spcPts val="600"/>
              </a:spcAft>
              <a:buClr>
                <a:srgbClr val="B2B2B2"/>
              </a:buClr>
            </a:pPr>
            <a:r>
              <a:rPr lang="en-US" sz="1400" dirty="0" smtClean="0">
                <a:solidFill>
                  <a:prstClr val="black"/>
                </a:solidFill>
                <a:latin typeface="Arial"/>
              </a:rPr>
              <a:t>Somewhere </a:t>
            </a:r>
            <a:r>
              <a:rPr lang="en-US" sz="1400" dirty="0">
                <a:solidFill>
                  <a:prstClr val="black"/>
                </a:solidFill>
                <a:latin typeface="Arial"/>
              </a:rPr>
              <a:t>there is some code, which may be called several </a:t>
            </a:r>
            <a:r>
              <a:rPr lang="en-US" sz="1400" dirty="0" smtClean="0">
                <a:solidFill>
                  <a:prstClr val="black"/>
                </a:solidFill>
                <a:latin typeface="Arial"/>
              </a:rPr>
              <a:t>times and possibly by several threads concurrently at the “same” time. It is guaranteed, that the </a:t>
            </a:r>
            <a:r>
              <a:rPr lang="en-US" sz="1400" dirty="0">
                <a:solidFill>
                  <a:prstClr val="black"/>
                </a:solidFill>
                <a:latin typeface="Arial"/>
              </a:rPr>
              <a:t>initialization </a:t>
            </a:r>
            <a:r>
              <a:rPr lang="en-US" sz="1400" dirty="0" smtClean="0">
                <a:solidFill>
                  <a:prstClr val="black"/>
                </a:solidFill>
                <a:latin typeface="Arial"/>
              </a:rPr>
              <a:t>is executed only </a:t>
            </a:r>
            <a:r>
              <a:rPr lang="en-US" sz="1400" dirty="0">
                <a:solidFill>
                  <a:prstClr val="black"/>
                </a:solidFill>
                <a:latin typeface="Arial"/>
              </a:rPr>
              <a:t>once</a:t>
            </a:r>
            <a:r>
              <a:rPr lang="en-US" sz="1400" dirty="0" smtClean="0">
                <a:solidFill>
                  <a:prstClr val="black"/>
                </a:solidFill>
                <a:latin typeface="Arial"/>
              </a:rPr>
              <a:t>:</a:t>
            </a:r>
          </a:p>
        </p:txBody>
      </p:sp>
      <p:sp>
        <p:nvSpPr>
          <p:cNvPr id="9" name="Rechteck 8"/>
          <p:cNvSpPr/>
          <p:nvPr/>
        </p:nvSpPr>
        <p:spPr>
          <a:xfrm>
            <a:off x="339105" y="4227934"/>
            <a:ext cx="6830416" cy="338554"/>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600" b="1" i="0" u="none" strike="noStrike" kern="0" cap="none" spc="0" normalizeH="0" baseline="0" noProof="0" dirty="0" err="1" smtClean="0">
                <a:ln>
                  <a:noFill/>
                </a:ln>
                <a:solidFill>
                  <a:srgbClr val="000000"/>
                </a:solidFill>
                <a:effectLst/>
                <a:highlight>
                  <a:srgbClr val="FFFFFF"/>
                </a:highlight>
                <a:uLnTx/>
                <a:uFillTx/>
                <a:latin typeface="Consolas"/>
              </a:rPr>
              <a:t>call_once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g_myOnceFlag</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SomeInitFunction</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endParaRPr kumimoji="0" lang="de-DE" sz="1400" b="0" i="0" u="none" strike="noStrike" kern="0" cap="none" spc="0" normalizeH="0" baseline="0" noProof="0" dirty="0" smtClean="0">
              <a:ln>
                <a:noFill/>
              </a:ln>
              <a:solidFill>
                <a:prstClr val="black"/>
              </a:solidFill>
              <a:effectLst/>
              <a:uLnTx/>
              <a:uFillTx/>
              <a:latin typeface="Arial"/>
            </a:endParaRPr>
          </a:p>
        </p:txBody>
      </p:sp>
    </p:spTree>
    <p:extLst>
      <p:ext uri="{BB962C8B-B14F-4D97-AF65-F5344CB8AC3E}">
        <p14:creationId xmlns:p14="http://schemas.microsoft.com/office/powerpoint/2010/main" val="19120676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Safe initialization of data – static variables</a:t>
            </a:r>
            <a:endParaRPr lang="de-DE" dirty="0"/>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6660233" y="123478"/>
            <a:ext cx="2232248" cy="432048"/>
          </a:xfrm>
        </p:spPr>
        <p:txBody>
          <a:bodyPr>
            <a:normAutofit/>
          </a:bodyPr>
          <a:lstStyle/>
          <a:p>
            <a:r>
              <a:rPr lang="de-DE" dirty="0"/>
              <a:t>Safe </a:t>
            </a:r>
            <a:r>
              <a:rPr lang="de-DE" dirty="0" err="1"/>
              <a:t>access</a:t>
            </a:r>
            <a:r>
              <a:rPr lang="de-DE" dirty="0"/>
              <a:t> </a:t>
            </a:r>
            <a:r>
              <a:rPr lang="de-DE" dirty="0" err="1"/>
              <a:t>to</a:t>
            </a:r>
            <a:r>
              <a:rPr lang="de-DE" dirty="0"/>
              <a:t> </a:t>
            </a:r>
            <a:r>
              <a:rPr lang="de-DE" dirty="0" err="1"/>
              <a:t>shared</a:t>
            </a:r>
            <a:r>
              <a:rPr lang="de-DE" dirty="0"/>
              <a:t> </a:t>
            </a:r>
            <a:r>
              <a:rPr lang="de-DE" dirty="0" err="1"/>
              <a:t>data</a:t>
            </a:r>
            <a:endParaRPr lang="de-DE" dirty="0"/>
          </a:p>
        </p:txBody>
      </p:sp>
      <p:sp>
        <p:nvSpPr>
          <p:cNvPr id="6" name="Rechteck 5"/>
          <p:cNvSpPr/>
          <p:nvPr/>
        </p:nvSpPr>
        <p:spPr>
          <a:xfrm>
            <a:off x="251520" y="584101"/>
            <a:ext cx="7992888" cy="977191"/>
          </a:xfrm>
          <a:prstGeom prst="rect">
            <a:avLst/>
          </a:prstGeom>
        </p:spPr>
        <p:txBody>
          <a:bodyPr wrap="square">
            <a:spAutoFit/>
          </a:bodyPr>
          <a:lstStyle/>
          <a:p>
            <a:pPr marL="0" lvl="1">
              <a:lnSpc>
                <a:spcPct val="95000"/>
              </a:lnSpc>
              <a:spcAft>
                <a:spcPts val="600"/>
              </a:spcAft>
              <a:buClr>
                <a:srgbClr val="B2B2B2"/>
              </a:buClr>
            </a:pPr>
            <a:r>
              <a:rPr lang="en-US" b="1" dirty="0">
                <a:solidFill>
                  <a:srgbClr val="5A73B9"/>
                </a:solidFill>
                <a:latin typeface="Arial"/>
                <a:cs typeface="Arial" pitchFamily="34" charset="0"/>
                <a:sym typeface="Wingdings" panose="05000000000000000000" pitchFamily="2" charset="2"/>
              </a:rPr>
              <a:t>Static variables within a code </a:t>
            </a:r>
            <a:r>
              <a:rPr lang="en-US" b="1" dirty="0" smtClean="0">
                <a:solidFill>
                  <a:srgbClr val="5A73B9"/>
                </a:solidFill>
                <a:latin typeface="Arial"/>
                <a:cs typeface="Arial" pitchFamily="34" charset="0"/>
                <a:sym typeface="Wingdings" panose="05000000000000000000" pitchFamily="2" charset="2"/>
              </a:rPr>
              <a:t>block</a:t>
            </a:r>
          </a:p>
          <a:p>
            <a:pPr marL="0" lvl="1">
              <a:lnSpc>
                <a:spcPct val="95000"/>
              </a:lnSpc>
              <a:spcAft>
                <a:spcPts val="600"/>
              </a:spcAft>
              <a:buClr>
                <a:srgbClr val="B2B2B2"/>
              </a:buClr>
            </a:pPr>
            <a:r>
              <a:rPr lang="en-US" sz="1600" dirty="0">
                <a:solidFill>
                  <a:prstClr val="black"/>
                </a:solidFill>
                <a:latin typeface="Arial"/>
              </a:rPr>
              <a:t>The C++11 runtime library ensures that static variables are created thread </a:t>
            </a:r>
            <a:r>
              <a:rPr lang="en-US" sz="1600" dirty="0" smtClean="0">
                <a:solidFill>
                  <a:prstClr val="black"/>
                </a:solidFill>
                <a:latin typeface="Arial"/>
              </a:rPr>
              <a:t>safe:</a:t>
            </a:r>
          </a:p>
          <a:p>
            <a:pPr marL="0" lvl="1">
              <a:lnSpc>
                <a:spcPct val="95000"/>
              </a:lnSpc>
              <a:spcAft>
                <a:spcPts val="600"/>
              </a:spcAft>
              <a:buClr>
                <a:srgbClr val="B2B2B2"/>
              </a:buClr>
            </a:pPr>
            <a:endParaRPr lang="en-US" sz="1600" dirty="0">
              <a:solidFill>
                <a:prstClr val="black"/>
              </a:solidFill>
              <a:latin typeface="Arial"/>
            </a:endParaRPr>
          </a:p>
        </p:txBody>
      </p:sp>
      <p:sp>
        <p:nvSpPr>
          <p:cNvPr id="7" name="Rechteck 6"/>
          <p:cNvSpPr/>
          <p:nvPr/>
        </p:nvSpPr>
        <p:spPr>
          <a:xfrm>
            <a:off x="251520" y="3435846"/>
            <a:ext cx="7992888" cy="1338828"/>
          </a:xfrm>
          <a:prstGeom prst="rect">
            <a:avLst/>
          </a:prstGeom>
        </p:spPr>
        <p:txBody>
          <a:bodyPr wrap="square">
            <a:spAutoFit/>
          </a:bodyPr>
          <a:lstStyle/>
          <a:p>
            <a:pPr marL="0" lvl="1">
              <a:lnSpc>
                <a:spcPct val="95000"/>
              </a:lnSpc>
              <a:spcAft>
                <a:spcPts val="600"/>
              </a:spcAft>
              <a:buClr>
                <a:srgbClr val="B2B2B2"/>
              </a:buClr>
            </a:pPr>
            <a:r>
              <a:rPr lang="en-US" sz="1600" dirty="0" smtClean="0">
                <a:solidFill>
                  <a:prstClr val="black"/>
                </a:solidFill>
                <a:latin typeface="Arial"/>
              </a:rPr>
              <a:t>Multiple threads may call </a:t>
            </a:r>
            <a:r>
              <a:rPr lang="en-US" sz="1600" dirty="0" err="1" smtClean="0">
                <a:solidFill>
                  <a:prstClr val="black"/>
                </a:solidFill>
                <a:latin typeface="Arial"/>
              </a:rPr>
              <a:t>MySingleton</a:t>
            </a:r>
            <a:r>
              <a:rPr lang="en-US" sz="1600" dirty="0" smtClean="0">
                <a:solidFill>
                  <a:prstClr val="black"/>
                </a:solidFill>
                <a:latin typeface="Arial"/>
              </a:rPr>
              <a:t>::</a:t>
            </a:r>
            <a:r>
              <a:rPr lang="en-US" sz="1600" dirty="0" err="1" smtClean="0">
                <a:solidFill>
                  <a:prstClr val="black"/>
                </a:solidFill>
                <a:latin typeface="Arial"/>
              </a:rPr>
              <a:t>GetInstance</a:t>
            </a:r>
            <a:r>
              <a:rPr lang="en-US" sz="1600" dirty="0" smtClean="0">
                <a:solidFill>
                  <a:prstClr val="black"/>
                </a:solidFill>
                <a:latin typeface="Arial"/>
              </a:rPr>
              <a:t>() concurrently. It is guaranteed that only the first of them will construct the Singleton instance, while all other will use the same instance.</a:t>
            </a:r>
          </a:p>
          <a:p>
            <a:pPr marL="0" lvl="1">
              <a:lnSpc>
                <a:spcPct val="95000"/>
              </a:lnSpc>
              <a:spcAft>
                <a:spcPts val="600"/>
              </a:spcAft>
              <a:buClr>
                <a:srgbClr val="B2B2B2"/>
              </a:buClr>
            </a:pPr>
            <a:r>
              <a:rPr lang="en-US" sz="1600" dirty="0" smtClean="0">
                <a:solidFill>
                  <a:prstClr val="black"/>
                </a:solidFill>
                <a:latin typeface="Arial"/>
              </a:rPr>
              <a:t>This </a:t>
            </a:r>
            <a:r>
              <a:rPr lang="en-US" sz="1600" dirty="0">
                <a:solidFill>
                  <a:prstClr val="black"/>
                </a:solidFill>
                <a:latin typeface="Arial"/>
              </a:rPr>
              <a:t>is the </a:t>
            </a:r>
            <a:r>
              <a:rPr lang="en-US" sz="1600" b="1" dirty="0">
                <a:solidFill>
                  <a:prstClr val="black"/>
                </a:solidFill>
                <a:latin typeface="Arial"/>
              </a:rPr>
              <a:t>Meyers Singleton Pattern</a:t>
            </a:r>
            <a:r>
              <a:rPr lang="en-US" sz="1600" dirty="0">
                <a:solidFill>
                  <a:prstClr val="black"/>
                </a:solidFill>
                <a:latin typeface="Arial"/>
              </a:rPr>
              <a:t> which works both in single threaded and multi threaded </a:t>
            </a:r>
            <a:r>
              <a:rPr lang="en-US" sz="1600" dirty="0" smtClean="0">
                <a:solidFill>
                  <a:prstClr val="black"/>
                </a:solidFill>
                <a:latin typeface="Arial"/>
              </a:rPr>
              <a:t>environments.</a:t>
            </a:r>
          </a:p>
        </p:txBody>
      </p:sp>
      <p:sp>
        <p:nvSpPr>
          <p:cNvPr id="8" name="Rechteck 7"/>
          <p:cNvSpPr/>
          <p:nvPr/>
        </p:nvSpPr>
        <p:spPr>
          <a:xfrm>
            <a:off x="339105" y="1341343"/>
            <a:ext cx="6552728" cy="2062103"/>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class</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2B91AF"/>
                </a:solidFill>
                <a:effectLst/>
                <a:highlight>
                  <a:srgbClr val="FFFFFF"/>
                </a:highlight>
                <a:uLnTx/>
                <a:uFillTx/>
                <a:latin typeface="Consolas"/>
              </a:rPr>
              <a:t>MySingleton</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public</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static</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2B91AF"/>
                </a:solidFill>
                <a:effectLst/>
                <a:highlight>
                  <a:srgbClr val="FFFFFF"/>
                </a:highlight>
                <a:uLnTx/>
                <a:uFillTx/>
                <a:latin typeface="Consolas"/>
              </a:rPr>
              <a:t>MySingleton</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&amp;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GetInstance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600" b="1" i="0" u="none" strike="noStrike" kern="0" cap="none" spc="0" normalizeH="0" baseline="0" noProof="0" dirty="0" err="1" smtClean="0">
                <a:ln>
                  <a:noFill/>
                </a:ln>
                <a:solidFill>
                  <a:srgbClr val="0000FF"/>
                </a:solidFill>
                <a:effectLst/>
                <a:highlight>
                  <a:srgbClr val="FFFFFF"/>
                </a:highlight>
                <a:uLnTx/>
                <a:uFillTx/>
                <a:latin typeface="Consolas"/>
              </a:rPr>
              <a:t>static</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2B91AF"/>
                </a:solidFill>
                <a:effectLst/>
                <a:highlight>
                  <a:srgbClr val="FFFFFF"/>
                </a:highlight>
                <a:uLnTx/>
                <a:uFillTx/>
                <a:latin typeface="Consolas"/>
              </a:rPr>
              <a:t>MySingleton</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theSingleton</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return</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theSingleton</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p:txBody>
      </p:sp>
    </p:spTree>
    <p:extLst>
      <p:ext uri="{BB962C8B-B14F-4D97-AF65-F5344CB8AC3E}">
        <p14:creationId xmlns:p14="http://schemas.microsoft.com/office/powerpoint/2010/main" val="11225943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Securing a single integral value – </a:t>
            </a:r>
            <a:r>
              <a:rPr lang="en-US" dirty="0" err="1"/>
              <a:t>std</a:t>
            </a:r>
            <a:r>
              <a:rPr lang="en-US" dirty="0"/>
              <a:t>::atomic</a:t>
            </a:r>
            <a:endParaRPr lang="de-DE" dirty="0"/>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6660232" y="288032"/>
            <a:ext cx="2232249" cy="267494"/>
          </a:xfrm>
        </p:spPr>
        <p:txBody>
          <a:bodyPr>
            <a:normAutofit lnSpcReduction="10000"/>
          </a:bodyPr>
          <a:lstStyle/>
          <a:p>
            <a:r>
              <a:rPr lang="de-DE" dirty="0"/>
              <a:t>Safe </a:t>
            </a:r>
            <a:r>
              <a:rPr lang="de-DE" dirty="0" err="1"/>
              <a:t>access</a:t>
            </a:r>
            <a:r>
              <a:rPr lang="de-DE" dirty="0"/>
              <a:t> </a:t>
            </a:r>
            <a:r>
              <a:rPr lang="de-DE" dirty="0" err="1"/>
              <a:t>to</a:t>
            </a:r>
            <a:r>
              <a:rPr lang="de-DE" dirty="0"/>
              <a:t> </a:t>
            </a:r>
            <a:r>
              <a:rPr lang="de-DE" dirty="0" err="1"/>
              <a:t>shared</a:t>
            </a:r>
            <a:r>
              <a:rPr lang="de-DE" dirty="0"/>
              <a:t> </a:t>
            </a:r>
            <a:r>
              <a:rPr lang="de-DE" dirty="0" err="1"/>
              <a:t>data</a:t>
            </a:r>
            <a:endParaRPr lang="de-DE" dirty="0"/>
          </a:p>
          <a:p>
            <a:endParaRPr lang="de-DE" dirty="0"/>
          </a:p>
        </p:txBody>
      </p:sp>
      <p:sp>
        <p:nvSpPr>
          <p:cNvPr id="6" name="Rechteck 5"/>
          <p:cNvSpPr/>
          <p:nvPr/>
        </p:nvSpPr>
        <p:spPr>
          <a:xfrm>
            <a:off x="272480" y="615686"/>
            <a:ext cx="7992888" cy="812530"/>
          </a:xfrm>
          <a:prstGeom prst="rect">
            <a:avLst/>
          </a:prstGeom>
        </p:spPr>
        <p:txBody>
          <a:bodyPr wrap="square">
            <a:spAutoFit/>
          </a:bodyPr>
          <a:lstStyle/>
          <a:p>
            <a:pPr marL="0" lvl="1">
              <a:lnSpc>
                <a:spcPct val="95000"/>
              </a:lnSpc>
              <a:spcAft>
                <a:spcPts val="600"/>
              </a:spcAft>
              <a:buClr>
                <a:srgbClr val="B2B2B2"/>
              </a:buClr>
            </a:pPr>
            <a:r>
              <a:rPr lang="en-US" sz="1600" b="1" dirty="0" err="1" smtClean="0">
                <a:solidFill>
                  <a:srgbClr val="5A73B9"/>
                </a:solidFill>
                <a:latin typeface="Arial"/>
                <a:cs typeface="Arial" pitchFamily="34" charset="0"/>
                <a:sym typeface="Wingdings" panose="05000000000000000000" pitchFamily="2" charset="2"/>
              </a:rPr>
              <a:t>Std</a:t>
            </a:r>
            <a:r>
              <a:rPr lang="en-US" sz="1600" b="1" dirty="0" smtClean="0">
                <a:solidFill>
                  <a:srgbClr val="5A73B9"/>
                </a:solidFill>
                <a:latin typeface="Arial"/>
                <a:cs typeface="Arial" pitchFamily="34" charset="0"/>
                <a:sym typeface="Wingdings" panose="05000000000000000000" pitchFamily="2" charset="2"/>
              </a:rPr>
              <a:t>::atomic</a:t>
            </a:r>
          </a:p>
          <a:p>
            <a:pPr marL="0" lvl="1">
              <a:lnSpc>
                <a:spcPct val="95000"/>
              </a:lnSpc>
              <a:spcAft>
                <a:spcPts val="600"/>
              </a:spcAft>
              <a:buClr>
                <a:srgbClr val="B2B2B2"/>
              </a:buClr>
            </a:pPr>
            <a:r>
              <a:rPr lang="en-US" sz="1400" dirty="0">
                <a:solidFill>
                  <a:prstClr val="black"/>
                </a:solidFill>
                <a:latin typeface="Arial"/>
              </a:rPr>
              <a:t>Instead of using explicit lock mechanisms you can define any variable of integral type (bool, integer, pointer type) as "</a:t>
            </a:r>
            <a:r>
              <a:rPr lang="en-US" sz="1400" dirty="0" smtClean="0">
                <a:solidFill>
                  <a:prstClr val="black"/>
                </a:solidFill>
                <a:latin typeface="Arial"/>
              </a:rPr>
              <a:t>atomic“:</a:t>
            </a:r>
            <a:endParaRPr lang="en-US" sz="1400" dirty="0">
              <a:solidFill>
                <a:prstClr val="black"/>
              </a:solidFill>
              <a:latin typeface="Arial"/>
            </a:endParaRPr>
          </a:p>
        </p:txBody>
      </p:sp>
      <p:sp>
        <p:nvSpPr>
          <p:cNvPr id="7" name="Rechteck 6"/>
          <p:cNvSpPr/>
          <p:nvPr/>
        </p:nvSpPr>
        <p:spPr>
          <a:xfrm>
            <a:off x="323528" y="4227934"/>
            <a:ext cx="8496944" cy="860235"/>
          </a:xfrm>
          <a:prstGeom prst="rect">
            <a:avLst/>
          </a:prstGeom>
        </p:spPr>
        <p:txBody>
          <a:bodyPr wrap="square">
            <a:spAutoFit/>
          </a:bodyPr>
          <a:lstStyle/>
          <a:p>
            <a:pPr marL="285750" lvl="1" indent="-285750">
              <a:lnSpc>
                <a:spcPct val="95000"/>
              </a:lnSpc>
              <a:spcAft>
                <a:spcPts val="600"/>
              </a:spcAft>
              <a:buClr>
                <a:srgbClr val="B2B2B2"/>
              </a:buClr>
              <a:buFont typeface="Arial" panose="020B0604020202020204" pitchFamily="34" charset="0"/>
              <a:buChar char="•"/>
            </a:pPr>
            <a:r>
              <a:rPr lang="en-US" sz="1400" dirty="0">
                <a:solidFill>
                  <a:prstClr val="black"/>
                </a:solidFill>
                <a:latin typeface="Arial"/>
              </a:rPr>
              <a:t>mainly suitable for protecting </a:t>
            </a:r>
            <a:r>
              <a:rPr lang="en-US" sz="1400" b="1" dirty="0">
                <a:solidFill>
                  <a:prstClr val="black"/>
                </a:solidFill>
                <a:latin typeface="Arial"/>
              </a:rPr>
              <a:t>isolated integral </a:t>
            </a:r>
            <a:r>
              <a:rPr lang="en-US" sz="1400" b="1" dirty="0" smtClean="0">
                <a:solidFill>
                  <a:prstClr val="black"/>
                </a:solidFill>
                <a:latin typeface="Arial"/>
              </a:rPr>
              <a:t>values</a:t>
            </a:r>
          </a:p>
          <a:p>
            <a:pPr marL="285750" lvl="1" indent="-285750">
              <a:lnSpc>
                <a:spcPct val="95000"/>
              </a:lnSpc>
              <a:spcAft>
                <a:spcPts val="600"/>
              </a:spcAft>
              <a:buClr>
                <a:srgbClr val="B2B2B2"/>
              </a:buClr>
              <a:buFont typeface="Arial" panose="020B0604020202020204" pitchFamily="34" charset="0"/>
              <a:buChar char="•"/>
            </a:pPr>
            <a:r>
              <a:rPr lang="en-US" sz="1400" dirty="0" smtClean="0">
                <a:solidFill>
                  <a:prstClr val="black"/>
                </a:solidFill>
                <a:latin typeface="Arial"/>
              </a:rPr>
              <a:t>Related data consisting of more than one field needs a </a:t>
            </a:r>
            <a:r>
              <a:rPr lang="en-US" sz="1400" dirty="0" err="1" smtClean="0">
                <a:solidFill>
                  <a:prstClr val="black"/>
                </a:solidFill>
                <a:latin typeface="Arial"/>
              </a:rPr>
              <a:t>mutex</a:t>
            </a:r>
            <a:r>
              <a:rPr lang="en-US" sz="1400" dirty="0" smtClean="0">
                <a:solidFill>
                  <a:prstClr val="black"/>
                </a:solidFill>
                <a:latin typeface="Arial"/>
              </a:rPr>
              <a:t> for </a:t>
            </a:r>
            <a:r>
              <a:rPr lang="en-US" sz="1400" dirty="0" smtClean="0">
                <a:solidFill>
                  <a:prstClr val="black"/>
                </a:solidFill>
                <a:latin typeface="Arial"/>
              </a:rPr>
              <a:t>protection to avoid race conditions</a:t>
            </a:r>
            <a:endParaRPr lang="en-US" sz="1400" dirty="0" smtClean="0">
              <a:solidFill>
                <a:prstClr val="black"/>
              </a:solidFill>
              <a:latin typeface="Arial"/>
            </a:endParaRPr>
          </a:p>
          <a:p>
            <a:pPr marL="0" lvl="1">
              <a:lnSpc>
                <a:spcPct val="95000"/>
              </a:lnSpc>
              <a:spcAft>
                <a:spcPts val="600"/>
              </a:spcAft>
              <a:buClr>
                <a:srgbClr val="B2B2B2"/>
              </a:buClr>
            </a:pPr>
            <a:endParaRPr lang="en-US" sz="1400" dirty="0" smtClean="0">
              <a:solidFill>
                <a:prstClr val="black"/>
              </a:solidFill>
              <a:latin typeface="Arial"/>
            </a:endParaRPr>
          </a:p>
        </p:txBody>
      </p:sp>
      <p:sp>
        <p:nvSpPr>
          <p:cNvPr id="8" name="Rechteck 7"/>
          <p:cNvSpPr/>
          <p:nvPr/>
        </p:nvSpPr>
        <p:spPr>
          <a:xfrm>
            <a:off x="360065" y="1539026"/>
            <a:ext cx="4572000" cy="523220"/>
          </a:xfrm>
          <a:prstGeom prst="rect">
            <a:avLst/>
          </a:prstGeom>
          <a:ln>
            <a:solidFill>
              <a:sysClr val="windowText" lastClr="000000"/>
            </a:solidFill>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80808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808080"/>
                </a:solidFill>
                <a:effectLst/>
                <a:highlight>
                  <a:srgbClr val="FFFFFF"/>
                </a:highlight>
                <a:uLnTx/>
                <a:uFillTx/>
                <a:latin typeface="Consolas"/>
              </a:rPr>
              <a:t>include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smtClean="0">
                <a:ln>
                  <a:noFill/>
                </a:ln>
                <a:solidFill>
                  <a:srgbClr val="A31515"/>
                </a:solidFill>
                <a:effectLst/>
                <a:highlight>
                  <a:srgbClr val="FFFFFF"/>
                </a:highlight>
                <a:uLnTx/>
                <a:uFillTx/>
                <a:latin typeface="Consolas"/>
              </a:rPr>
              <a:t>&lt;</a:t>
            </a:r>
            <a:r>
              <a:rPr kumimoji="0" lang="de-DE" sz="1400" b="0" i="0" u="none" strike="noStrike" kern="0" cap="none" spc="0" normalizeH="0" baseline="0" noProof="0" dirty="0" err="1" smtClean="0">
                <a:ln>
                  <a:noFill/>
                </a:ln>
                <a:solidFill>
                  <a:srgbClr val="A31515"/>
                </a:solidFill>
                <a:effectLst/>
                <a:highlight>
                  <a:srgbClr val="FFFFFF"/>
                </a:highlight>
                <a:uLnTx/>
                <a:uFillTx/>
                <a:latin typeface="Consolas"/>
              </a:rPr>
              <a:t>atomic</a:t>
            </a:r>
            <a:r>
              <a:rPr kumimoji="0" lang="de-DE" sz="1400" b="0" i="0" u="none" strike="noStrike" kern="0" cap="none" spc="0" normalizeH="0" baseline="0" noProof="0" dirty="0" smtClean="0">
                <a:ln>
                  <a:noFill/>
                </a:ln>
                <a:solidFill>
                  <a:srgbClr val="A31515"/>
                </a:solidFill>
                <a:effectLst/>
                <a:highlight>
                  <a:srgbClr val="FFFFFF"/>
                </a:highlight>
                <a:uLnTx/>
                <a:uFillTx/>
                <a:latin typeface="Consolas"/>
              </a:rPr>
              <a:t>&gt;</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2B91AF"/>
                </a:solidFill>
                <a:effectLst/>
                <a:highlight>
                  <a:srgbClr val="FFFFFF"/>
                </a:highlight>
                <a:uLnTx/>
                <a:uFillTx/>
                <a:latin typeface="Consolas"/>
              </a:rPr>
              <a:t>atomic</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&lt;</a:t>
            </a: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long</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&gt;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g_counter</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endParaRPr kumimoji="0" lang="de-DE" sz="1400" b="0" i="0" u="none" strike="noStrike" kern="0" cap="none" spc="0" normalizeH="0" baseline="0" noProof="0" dirty="0" smtClean="0">
              <a:ln>
                <a:noFill/>
              </a:ln>
              <a:solidFill>
                <a:prstClr val="black"/>
              </a:solidFill>
              <a:effectLst/>
              <a:uLnTx/>
              <a:uFillTx/>
              <a:latin typeface="Arial"/>
            </a:endParaRPr>
          </a:p>
        </p:txBody>
      </p:sp>
      <p:sp>
        <p:nvSpPr>
          <p:cNvPr id="9" name="Rechteck 8"/>
          <p:cNvSpPr/>
          <p:nvPr/>
        </p:nvSpPr>
        <p:spPr>
          <a:xfrm>
            <a:off x="251520" y="2134993"/>
            <a:ext cx="7992888" cy="326243"/>
          </a:xfrm>
          <a:prstGeom prst="rect">
            <a:avLst/>
          </a:prstGeom>
        </p:spPr>
        <p:txBody>
          <a:bodyPr wrap="square">
            <a:spAutoFit/>
          </a:bodyPr>
          <a:lstStyle/>
          <a:p>
            <a:pPr marL="0" lvl="1">
              <a:lnSpc>
                <a:spcPct val="95000"/>
              </a:lnSpc>
              <a:spcAft>
                <a:spcPts val="600"/>
              </a:spcAft>
              <a:buClr>
                <a:srgbClr val="B2B2B2"/>
              </a:buClr>
            </a:pPr>
            <a:r>
              <a:rPr lang="en-US" sz="1600" dirty="0" smtClean="0">
                <a:solidFill>
                  <a:prstClr val="black"/>
                </a:solidFill>
                <a:latin typeface="Arial"/>
              </a:rPr>
              <a:t>Then </a:t>
            </a:r>
            <a:r>
              <a:rPr lang="en-US" sz="1600" dirty="0">
                <a:solidFill>
                  <a:prstClr val="black"/>
                </a:solidFill>
                <a:latin typeface="Arial"/>
              </a:rPr>
              <a:t>the locking </a:t>
            </a:r>
            <a:r>
              <a:rPr lang="en-US" sz="1400" dirty="0">
                <a:solidFill>
                  <a:prstClr val="black"/>
                </a:solidFill>
                <a:latin typeface="Arial"/>
              </a:rPr>
              <a:t>will</a:t>
            </a:r>
            <a:r>
              <a:rPr lang="en-US" sz="1600" dirty="0">
                <a:solidFill>
                  <a:prstClr val="black"/>
                </a:solidFill>
                <a:latin typeface="Arial"/>
              </a:rPr>
              <a:t> be done automatically each time you access the </a:t>
            </a:r>
            <a:r>
              <a:rPr lang="en-US" sz="1600" dirty="0" smtClean="0">
                <a:solidFill>
                  <a:prstClr val="black"/>
                </a:solidFill>
                <a:latin typeface="Arial"/>
              </a:rPr>
              <a:t>variable:</a:t>
            </a:r>
            <a:endParaRPr lang="en-US" sz="1600" dirty="0">
              <a:solidFill>
                <a:prstClr val="black"/>
              </a:solidFill>
              <a:latin typeface="Arial"/>
            </a:endParaRPr>
          </a:p>
        </p:txBody>
      </p:sp>
      <p:sp>
        <p:nvSpPr>
          <p:cNvPr id="10" name="Rechteck 9"/>
          <p:cNvSpPr/>
          <p:nvPr/>
        </p:nvSpPr>
        <p:spPr>
          <a:xfrm>
            <a:off x="360064" y="2494894"/>
            <a:ext cx="3816425" cy="1661993"/>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Set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and</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get</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value</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g_counter.</a:t>
            </a:r>
            <a:r>
              <a:rPr kumimoji="0" lang="de-DE" sz="1600" b="1" i="0" u="none" strike="noStrike" kern="0" cap="none" spc="0" normalizeH="0" baseline="0" noProof="0" dirty="0" err="1" smtClean="0">
                <a:ln>
                  <a:noFill/>
                </a:ln>
                <a:solidFill>
                  <a:srgbClr val="000000"/>
                </a:solidFill>
                <a:effectLst/>
                <a:highlight>
                  <a:srgbClr val="FFFFFF"/>
                </a:highlight>
                <a:uLnTx/>
                <a:uFillTx/>
                <a:latin typeface="Consolas"/>
              </a:rPr>
              <a:t>store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(42);</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long</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curVal</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g_counter.</a:t>
            </a:r>
            <a:r>
              <a:rPr kumimoji="0" lang="de-DE" sz="1600" b="1" i="0" u="none" strike="noStrike" kern="0" cap="none" spc="0" normalizeH="0" baseline="0" noProof="0" dirty="0" err="1" smtClean="0">
                <a:ln>
                  <a:noFill/>
                </a:ln>
                <a:solidFill>
                  <a:srgbClr val="000000"/>
                </a:solidFill>
                <a:effectLst/>
                <a:highlight>
                  <a:srgbClr val="FFFFFF"/>
                </a:highlight>
                <a:uLnTx/>
                <a:uFillTx/>
                <a:latin typeface="Consolas"/>
              </a:rPr>
              <a:t>load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also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possible</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g_counter</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89;</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long</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newVal</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g_counter</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p:txBody>
      </p:sp>
      <p:sp>
        <p:nvSpPr>
          <p:cNvPr id="11" name="Rechteck 10"/>
          <p:cNvSpPr/>
          <p:nvPr/>
        </p:nvSpPr>
        <p:spPr>
          <a:xfrm>
            <a:off x="4326396" y="2494894"/>
            <a:ext cx="4494076" cy="1661993"/>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Change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value</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g_counter</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smtClean="0">
                <a:ln>
                  <a:noFill/>
                </a:ln>
                <a:solidFill>
                  <a:srgbClr val="008080"/>
                </a:solidFill>
                <a:effectLst/>
                <a:highlight>
                  <a:srgbClr val="FFFFFF"/>
                </a:highlight>
                <a:uLnTx/>
                <a:uFillTx/>
                <a:latin typeface="Consolas"/>
              </a:rPr>
              <a:t>+=</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5;</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g_counter</a:t>
            </a:r>
            <a:r>
              <a:rPr kumimoji="0" lang="de-DE" sz="1400" b="0" i="0" u="none" strike="noStrike" kern="0" cap="none" spc="0" normalizeH="0" baseline="0" noProof="0" dirty="0" smtClean="0">
                <a:ln>
                  <a:noFill/>
                </a:ln>
                <a:solidFill>
                  <a:srgbClr val="008080"/>
                </a:solidFill>
                <a:effectLst/>
                <a:highlight>
                  <a:srgbClr val="FFFFFF"/>
                </a:highlight>
                <a:uLnTx/>
                <a:uFillTx/>
                <a:latin typeface="Consolas"/>
              </a:rPr>
              <a:t>++</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g_counter</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long</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oldVal</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g_counter.</a:t>
            </a:r>
            <a:r>
              <a:rPr kumimoji="0" lang="de-DE" sz="1600" b="1" i="0" u="none" strike="noStrike" kern="0" cap="none" spc="0" normalizeH="0" baseline="0" noProof="0" dirty="0" err="1" smtClean="0">
                <a:ln>
                  <a:noFill/>
                </a:ln>
                <a:solidFill>
                  <a:srgbClr val="000000"/>
                </a:solidFill>
                <a:effectLst/>
                <a:highlight>
                  <a:srgbClr val="FFFFFF"/>
                </a:highlight>
                <a:uLnTx/>
                <a:uFillTx/>
                <a:latin typeface="Consolas"/>
              </a:rPr>
              <a:t>fetch_sub</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(3);</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oldVal</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g_counter.</a:t>
            </a:r>
            <a:r>
              <a:rPr kumimoji="0" lang="de-DE" sz="1600" b="1" i="0" u="none" strike="noStrike" kern="0" cap="none" spc="0" normalizeH="0" baseline="0" noProof="0" dirty="0" err="1" smtClean="0">
                <a:ln>
                  <a:noFill/>
                </a:ln>
                <a:solidFill>
                  <a:srgbClr val="000000"/>
                </a:solidFill>
                <a:effectLst/>
                <a:highlight>
                  <a:srgbClr val="FFFFFF"/>
                </a:highlight>
                <a:uLnTx/>
                <a:uFillTx/>
                <a:latin typeface="Consolas"/>
              </a:rPr>
              <a:t>fetch_add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(7);</a:t>
            </a:r>
          </a:p>
        </p:txBody>
      </p:sp>
    </p:spTree>
    <p:extLst>
      <p:ext uri="{BB962C8B-B14F-4D97-AF65-F5344CB8AC3E}">
        <p14:creationId xmlns:p14="http://schemas.microsoft.com/office/powerpoint/2010/main" val="15024170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6" name="Textplatzhalter 5"/>
          <p:cNvSpPr>
            <a:spLocks noGrp="1"/>
          </p:cNvSpPr>
          <p:nvPr>
            <p:ph type="body" sz="quarter" idx="12"/>
          </p:nvPr>
        </p:nvSpPr>
        <p:spPr/>
        <p:txBody>
          <a:bodyPr>
            <a:normAutofit fontScale="85000" lnSpcReduction="20000"/>
          </a:bodyPr>
          <a:lstStyle/>
          <a:p>
            <a:r>
              <a:rPr lang="de-DE" dirty="0" err="1"/>
              <a:t>Wait</a:t>
            </a:r>
            <a:r>
              <a:rPr lang="de-DE" dirty="0"/>
              <a:t> </a:t>
            </a:r>
            <a:r>
              <a:rPr lang="de-DE" dirty="0" err="1"/>
              <a:t>and</a:t>
            </a:r>
            <a:r>
              <a:rPr lang="de-DE" dirty="0"/>
              <a:t> </a:t>
            </a:r>
            <a:r>
              <a:rPr lang="de-DE" dirty="0" smtClean="0"/>
              <a:t>Signal</a:t>
            </a:r>
            <a:br>
              <a:rPr lang="de-DE" dirty="0" smtClean="0"/>
            </a:br>
            <a:r>
              <a:rPr lang="de-DE" dirty="0" smtClean="0"/>
              <a:t> </a:t>
            </a:r>
            <a:r>
              <a:rPr lang="de-DE" dirty="0"/>
              <a:t>– </a:t>
            </a:r>
            <a:r>
              <a:rPr lang="de-DE" dirty="0" err="1"/>
              <a:t>condition</a:t>
            </a:r>
            <a:r>
              <a:rPr lang="de-DE" dirty="0"/>
              <a:t> variables</a:t>
            </a:r>
          </a:p>
        </p:txBody>
      </p:sp>
    </p:spTree>
    <p:extLst>
      <p:ext uri="{BB962C8B-B14F-4D97-AF65-F5344CB8AC3E}">
        <p14:creationId xmlns:p14="http://schemas.microsoft.com/office/powerpoint/2010/main" val="19564820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a:t>Motivation</a:t>
            </a:r>
          </a:p>
        </p:txBody>
      </p:sp>
      <p:sp>
        <p:nvSpPr>
          <p:cNvPr id="2" name="Datumsplatzhalter 1"/>
          <p:cNvSpPr>
            <a:spLocks noGrp="1"/>
          </p:cNvSpPr>
          <p:nvPr>
            <p:ph type="dt" sz="half" idx="10"/>
          </p:nvPr>
        </p:nvSpPr>
        <p:spPr/>
        <p:txBody>
          <a:bodyPr/>
          <a:lstStyle/>
          <a:p>
            <a:pPr algn="r"/>
            <a:r>
              <a:rPr lang="de-DE" smtClean="0"/>
              <a:t>Gerald Fahrnholz - April 2017</a:t>
            </a:r>
            <a:endParaRPr lang="de-DE" dirty="0"/>
          </a:p>
        </p:txBody>
      </p:sp>
      <p:sp>
        <p:nvSpPr>
          <p:cNvPr id="3" name="Fußzeilenplatzhalter 2"/>
          <p:cNvSpPr>
            <a:spLocks noGrp="1"/>
          </p:cNvSpPr>
          <p:nvPr>
            <p:ph type="ftr" sz="quarter" idx="11"/>
          </p:nvPr>
        </p:nvSpPr>
        <p:spPr/>
        <p:txBody>
          <a:bodyPr/>
          <a:lstStyle/>
          <a:p>
            <a:pPr algn="l"/>
            <a:r>
              <a:rPr lang="de-DE" smtClean="0"/>
              <a:t>Multithreading</a:t>
            </a:r>
            <a:endParaRPr lang="de-DE" dirty="0"/>
          </a:p>
        </p:txBody>
      </p:sp>
      <p:sp>
        <p:nvSpPr>
          <p:cNvPr id="6" name="Textplatzhalter 5"/>
          <p:cNvSpPr>
            <a:spLocks noGrp="1"/>
          </p:cNvSpPr>
          <p:nvPr>
            <p:ph type="body" sz="quarter" idx="12"/>
          </p:nvPr>
        </p:nvSpPr>
        <p:spPr>
          <a:xfrm>
            <a:off x="7092255" y="51470"/>
            <a:ext cx="1800225" cy="504056"/>
          </a:xfrm>
        </p:spPr>
        <p:txBody>
          <a:bodyPr>
            <a:normAutofit/>
          </a:bodyPr>
          <a:lstStyle/>
          <a:p>
            <a:r>
              <a:rPr lang="de-DE" dirty="0" err="1"/>
              <a:t>Wait</a:t>
            </a:r>
            <a:r>
              <a:rPr lang="de-DE" dirty="0"/>
              <a:t> </a:t>
            </a:r>
            <a:r>
              <a:rPr lang="de-DE" dirty="0" err="1"/>
              <a:t>and</a:t>
            </a:r>
            <a:r>
              <a:rPr lang="de-DE" dirty="0"/>
              <a:t> </a:t>
            </a:r>
            <a:r>
              <a:rPr lang="de-DE" dirty="0" smtClean="0"/>
              <a:t>Signal</a:t>
            </a:r>
            <a:br>
              <a:rPr lang="de-DE" dirty="0" smtClean="0"/>
            </a:br>
            <a:r>
              <a:rPr lang="de-DE" dirty="0" smtClean="0"/>
              <a:t> </a:t>
            </a:r>
            <a:r>
              <a:rPr lang="de-DE" dirty="0"/>
              <a:t>- </a:t>
            </a:r>
            <a:r>
              <a:rPr lang="de-DE" dirty="0" err="1"/>
              <a:t>Condition</a:t>
            </a:r>
            <a:r>
              <a:rPr lang="de-DE" dirty="0"/>
              <a:t> variables</a:t>
            </a:r>
          </a:p>
          <a:p>
            <a:endParaRPr lang="de-DE" dirty="0"/>
          </a:p>
        </p:txBody>
      </p:sp>
      <p:sp>
        <p:nvSpPr>
          <p:cNvPr id="7" name="Textplatzhalter 5"/>
          <p:cNvSpPr txBox="1">
            <a:spLocks/>
          </p:cNvSpPr>
          <p:nvPr/>
        </p:nvSpPr>
        <p:spPr>
          <a:xfrm>
            <a:off x="237524" y="670333"/>
            <a:ext cx="8503672" cy="1008112"/>
          </a:xfrm>
          <a:prstGeom prst="rect">
            <a:avLst/>
          </a:prstGeom>
        </p:spPr>
        <p:txBody>
          <a:bodyPr vert="horz" lIns="0" tIns="0" rIns="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1" indent="0" algn="l" defTabSz="914400" rtl="0" eaLnBrk="1" fontAlgn="auto" latinLnBrk="0" hangingPunct="1">
              <a:lnSpc>
                <a:spcPct val="95000"/>
              </a:lnSpc>
              <a:spcBef>
                <a:spcPct val="20000"/>
              </a:spcBef>
              <a:spcAft>
                <a:spcPts val="800"/>
              </a:spcAft>
              <a:buClr>
                <a:srgbClr val="B2B2B2"/>
              </a:buClr>
              <a:buSzTx/>
              <a:buFont typeface="Arial" pitchFamily="34" charset="0"/>
              <a:buNone/>
              <a:tabLst/>
              <a:defRPr/>
            </a:pPr>
            <a:r>
              <a:rPr kumimoji="0" lang="de-DE" sz="1400" b="1" i="0" u="none" strike="noStrike" kern="1200" cap="none" spc="0" normalizeH="0" baseline="0" noProof="0" dirty="0" err="1" smtClean="0">
                <a:ln>
                  <a:noFill/>
                </a:ln>
                <a:solidFill>
                  <a:srgbClr val="5A73B9"/>
                </a:solidFill>
                <a:effectLst/>
                <a:uLnTx/>
                <a:uFillTx/>
                <a:latin typeface="Arial"/>
                <a:ea typeface="+mn-ea"/>
                <a:cs typeface="Arial" pitchFamily="34" charset="0"/>
              </a:rPr>
              <a:t>Typical</a:t>
            </a:r>
            <a:r>
              <a:rPr kumimoji="0" lang="de-DE" sz="1400" b="1" i="0" u="none" strike="noStrike" kern="1200" cap="none" spc="0" normalizeH="0" baseline="0" noProof="0" dirty="0" smtClean="0">
                <a:ln>
                  <a:noFill/>
                </a:ln>
                <a:solidFill>
                  <a:srgbClr val="5A73B9"/>
                </a:solidFill>
                <a:effectLst/>
                <a:uLnTx/>
                <a:uFillTx/>
                <a:latin typeface="Arial"/>
                <a:ea typeface="+mn-ea"/>
                <a:cs typeface="Arial" pitchFamily="34" charset="0"/>
              </a:rPr>
              <a:t> </a:t>
            </a:r>
            <a:r>
              <a:rPr kumimoji="0" lang="de-DE" sz="1400" b="1" i="0" u="none" strike="noStrike" kern="1200" cap="none" spc="0" normalizeH="0" baseline="0" noProof="0" dirty="0" err="1" smtClean="0">
                <a:ln>
                  <a:noFill/>
                </a:ln>
                <a:solidFill>
                  <a:srgbClr val="5A73B9"/>
                </a:solidFill>
                <a:effectLst/>
                <a:uLnTx/>
                <a:uFillTx/>
                <a:latin typeface="Arial"/>
                <a:ea typeface="+mn-ea"/>
                <a:cs typeface="Arial" pitchFamily="34" charset="0"/>
              </a:rPr>
              <a:t>situation</a:t>
            </a:r>
            <a:endParaRPr kumimoji="0" lang="de-DE" sz="1400" b="1" i="0" u="none" strike="noStrike" kern="1200" cap="none" spc="0" normalizeH="0" baseline="0" noProof="0" dirty="0" smtClean="0">
              <a:ln>
                <a:noFill/>
              </a:ln>
              <a:solidFill>
                <a:srgbClr val="5A73B9"/>
              </a:solidFill>
              <a:effectLst/>
              <a:uLnTx/>
              <a:uFillTx/>
              <a:latin typeface="Arial"/>
              <a:ea typeface="+mn-ea"/>
              <a:cs typeface="Arial" pitchFamily="34" charset="0"/>
            </a:endParaRPr>
          </a:p>
          <a:p>
            <a:pPr marL="212400" marR="0" lvl="2" indent="0" algn="l" defTabSz="914400" rtl="0" eaLnBrk="1" fontAlgn="auto" latinLnBrk="0" hangingPunct="1">
              <a:lnSpc>
                <a:spcPct val="100000"/>
              </a:lnSpc>
              <a:spcBef>
                <a:spcPct val="20000"/>
              </a:spcBef>
              <a:spcAft>
                <a:spcPts val="800"/>
              </a:spcAft>
              <a:buClr>
                <a:srgbClr val="B2B2B2"/>
              </a:buClr>
              <a:buSzTx/>
              <a:buFont typeface="Arial" pitchFamily="34" charset="0"/>
              <a:buNone/>
              <a:tabLst/>
              <a:defRPr/>
            </a:pPr>
            <a:r>
              <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A thread has to wait until some preprocessing has reached some state before he can start or proceed with his own processing.</a:t>
            </a:r>
          </a:p>
        </p:txBody>
      </p:sp>
      <p:sp>
        <p:nvSpPr>
          <p:cNvPr id="8" name="Rechteck 7"/>
          <p:cNvSpPr/>
          <p:nvPr/>
        </p:nvSpPr>
        <p:spPr>
          <a:xfrm>
            <a:off x="107504" y="1394886"/>
            <a:ext cx="7848872" cy="3420424"/>
          </a:xfrm>
          <a:prstGeom prst="rect">
            <a:avLst/>
          </a:prstGeom>
        </p:spPr>
        <p:txBody>
          <a:bodyPr wrap="square">
            <a:spAutoFit/>
          </a:bodyPr>
          <a:lstStyle/>
          <a:p>
            <a:pPr marL="0" lvl="1"/>
            <a:r>
              <a:rPr lang="de-DE" sz="1400" b="1" dirty="0" smtClean="0">
                <a:solidFill>
                  <a:srgbClr val="5A73B9"/>
                </a:solidFill>
                <a:latin typeface="Arial"/>
                <a:cs typeface="Arial" pitchFamily="34" charset="0"/>
              </a:rPr>
              <a:t>Simple </a:t>
            </a:r>
            <a:r>
              <a:rPr lang="de-DE" sz="1400" b="1" dirty="0" err="1" smtClean="0">
                <a:solidFill>
                  <a:srgbClr val="5A73B9"/>
                </a:solidFill>
                <a:latin typeface="Arial"/>
                <a:cs typeface="Arial" pitchFamily="34" charset="0"/>
              </a:rPr>
              <a:t>solution</a:t>
            </a:r>
            <a:r>
              <a:rPr lang="de-DE" sz="1400" b="1" dirty="0" smtClean="0">
                <a:solidFill>
                  <a:srgbClr val="5A73B9"/>
                </a:solidFill>
                <a:latin typeface="Arial"/>
                <a:cs typeface="Arial" pitchFamily="34" charset="0"/>
              </a:rPr>
              <a:t>: </a:t>
            </a:r>
            <a:r>
              <a:rPr lang="de-DE" sz="1400" b="1" dirty="0" err="1" smtClean="0">
                <a:solidFill>
                  <a:srgbClr val="5A73B9"/>
                </a:solidFill>
                <a:latin typeface="Arial"/>
                <a:cs typeface="Arial" pitchFamily="34" charset="0"/>
              </a:rPr>
              <a:t>polling</a:t>
            </a:r>
            <a:endParaRPr lang="de-DE" sz="1400" b="1" dirty="0" smtClean="0">
              <a:solidFill>
                <a:srgbClr val="5A73B9"/>
              </a:solidFill>
              <a:latin typeface="Arial"/>
              <a:cs typeface="Arial" pitchFamily="34" charset="0"/>
            </a:endParaRPr>
          </a:p>
          <a:p>
            <a:pPr marL="212400" lvl="2">
              <a:spcBef>
                <a:spcPct val="20000"/>
              </a:spcBef>
              <a:spcAft>
                <a:spcPts val="800"/>
              </a:spcAft>
              <a:buClr>
                <a:srgbClr val="B2B2B2"/>
              </a:buClr>
            </a:pPr>
            <a:r>
              <a:rPr lang="en-US" sz="1200" dirty="0" smtClean="0">
                <a:solidFill>
                  <a:prstClr val="black"/>
                </a:solidFill>
                <a:latin typeface="Arial"/>
                <a:cs typeface="Arial" pitchFamily="34" charset="0"/>
              </a:rPr>
              <a:t>The thread checks shared data if the needed state </a:t>
            </a:r>
            <a:r>
              <a:rPr lang="en-US" sz="1200" dirty="0">
                <a:solidFill>
                  <a:prstClr val="black"/>
                </a:solidFill>
                <a:latin typeface="Arial"/>
                <a:cs typeface="Arial" pitchFamily="34" charset="0"/>
              </a:rPr>
              <a:t>is reached. </a:t>
            </a:r>
            <a:r>
              <a:rPr lang="en-US" sz="1200" dirty="0" smtClean="0">
                <a:solidFill>
                  <a:prstClr val="black"/>
                </a:solidFill>
                <a:latin typeface="Arial"/>
                <a:cs typeface="Arial" pitchFamily="34" charset="0"/>
              </a:rPr>
              <a:t>If </a:t>
            </a:r>
            <a:r>
              <a:rPr lang="en-US" sz="1200" dirty="0" smtClean="0">
                <a:solidFill>
                  <a:prstClr val="black"/>
                </a:solidFill>
                <a:latin typeface="Arial"/>
                <a:cs typeface="Arial" pitchFamily="34" charset="0"/>
              </a:rPr>
              <a:t>desired </a:t>
            </a:r>
            <a:r>
              <a:rPr lang="en-US" sz="1200" dirty="0" smtClean="0">
                <a:solidFill>
                  <a:prstClr val="black"/>
                </a:solidFill>
                <a:latin typeface="Arial"/>
                <a:cs typeface="Arial" pitchFamily="34" charset="0"/>
              </a:rPr>
              <a:t>state has not yet been reached the thread sleeps for some time interval and then repeats the check.</a:t>
            </a:r>
          </a:p>
          <a:p>
            <a:pPr marL="0" lvl="1"/>
            <a:r>
              <a:rPr lang="de-DE" sz="1400" b="1" dirty="0" err="1" smtClean="0">
                <a:solidFill>
                  <a:srgbClr val="5A73B9"/>
                </a:solidFill>
                <a:latin typeface="Arial"/>
                <a:cs typeface="Arial" pitchFamily="34" charset="0"/>
              </a:rPr>
              <a:t>Disadvantages</a:t>
            </a:r>
            <a:r>
              <a:rPr lang="de-DE" sz="1400" b="1" dirty="0" smtClean="0">
                <a:solidFill>
                  <a:srgbClr val="5A73B9"/>
                </a:solidFill>
                <a:latin typeface="Arial"/>
                <a:cs typeface="Arial" pitchFamily="34" charset="0"/>
              </a:rPr>
              <a:t> </a:t>
            </a:r>
            <a:r>
              <a:rPr lang="de-DE" sz="1400" b="1" dirty="0" err="1" smtClean="0">
                <a:solidFill>
                  <a:srgbClr val="5A73B9"/>
                </a:solidFill>
                <a:latin typeface="Arial"/>
                <a:cs typeface="Arial" pitchFamily="34" charset="0"/>
              </a:rPr>
              <a:t>of</a:t>
            </a:r>
            <a:r>
              <a:rPr lang="de-DE" sz="1400" b="1" dirty="0" smtClean="0">
                <a:solidFill>
                  <a:srgbClr val="5A73B9"/>
                </a:solidFill>
                <a:latin typeface="Arial"/>
                <a:cs typeface="Arial" pitchFamily="34" charset="0"/>
              </a:rPr>
              <a:t> </a:t>
            </a:r>
            <a:r>
              <a:rPr lang="de-DE" sz="1400" b="1" dirty="0" err="1" smtClean="0">
                <a:solidFill>
                  <a:srgbClr val="5A73B9"/>
                </a:solidFill>
                <a:latin typeface="Arial"/>
                <a:cs typeface="Arial" pitchFamily="34" charset="0"/>
              </a:rPr>
              <a:t>polling</a:t>
            </a:r>
            <a:endParaRPr lang="de-DE" sz="1400" b="1" dirty="0">
              <a:solidFill>
                <a:srgbClr val="5A73B9"/>
              </a:solidFill>
              <a:latin typeface="Arial"/>
              <a:cs typeface="Arial" pitchFamily="34" charset="0"/>
            </a:endParaRPr>
          </a:p>
          <a:p>
            <a:pPr marL="498150" lvl="2" indent="-285750">
              <a:spcBef>
                <a:spcPct val="20000"/>
              </a:spcBef>
              <a:spcAft>
                <a:spcPts val="800"/>
              </a:spcAft>
              <a:buClr>
                <a:srgbClr val="B2B2B2"/>
              </a:buClr>
              <a:buFont typeface="Arial" panose="020B0604020202020204" pitchFamily="34" charset="0"/>
              <a:buChar char="•"/>
            </a:pPr>
            <a:r>
              <a:rPr lang="en-US" sz="1200" dirty="0">
                <a:solidFill>
                  <a:prstClr val="black"/>
                </a:solidFill>
                <a:latin typeface="Arial"/>
              </a:rPr>
              <a:t>repeated checks consume </a:t>
            </a:r>
            <a:r>
              <a:rPr lang="en-US" sz="1200" b="1" dirty="0" err="1">
                <a:solidFill>
                  <a:prstClr val="black"/>
                </a:solidFill>
                <a:latin typeface="Arial"/>
              </a:rPr>
              <a:t>cpu</a:t>
            </a:r>
            <a:r>
              <a:rPr lang="en-US" sz="1200" b="1" dirty="0">
                <a:solidFill>
                  <a:prstClr val="black"/>
                </a:solidFill>
                <a:latin typeface="Arial"/>
              </a:rPr>
              <a:t> </a:t>
            </a:r>
            <a:r>
              <a:rPr lang="en-US" sz="1200" b="1" dirty="0" smtClean="0">
                <a:solidFill>
                  <a:prstClr val="black"/>
                </a:solidFill>
                <a:latin typeface="Arial"/>
              </a:rPr>
              <a:t>load</a:t>
            </a:r>
          </a:p>
          <a:p>
            <a:pPr marL="498150" lvl="2" indent="-285750">
              <a:spcBef>
                <a:spcPct val="20000"/>
              </a:spcBef>
              <a:spcAft>
                <a:spcPts val="800"/>
              </a:spcAft>
              <a:buClr>
                <a:srgbClr val="B2B2B2"/>
              </a:buClr>
              <a:buFont typeface="Arial" panose="020B0604020202020204" pitchFamily="34" charset="0"/>
              <a:buChar char="•"/>
            </a:pPr>
            <a:r>
              <a:rPr lang="en-US" sz="1200" dirty="0">
                <a:solidFill>
                  <a:prstClr val="black"/>
                </a:solidFill>
                <a:latin typeface="Arial"/>
              </a:rPr>
              <a:t>accessing shared </a:t>
            </a:r>
            <a:r>
              <a:rPr lang="en-US" sz="1200" dirty="0" smtClean="0">
                <a:solidFill>
                  <a:prstClr val="black"/>
                </a:solidFill>
                <a:latin typeface="Arial"/>
              </a:rPr>
              <a:t>data requires </a:t>
            </a:r>
            <a:r>
              <a:rPr lang="en-US" sz="1200" b="1" dirty="0" smtClean="0">
                <a:solidFill>
                  <a:prstClr val="black"/>
                </a:solidFill>
                <a:latin typeface="Arial"/>
              </a:rPr>
              <a:t>locking</a:t>
            </a:r>
            <a:br>
              <a:rPr lang="en-US" sz="1200" b="1" dirty="0" smtClean="0">
                <a:solidFill>
                  <a:prstClr val="black"/>
                </a:solidFill>
                <a:latin typeface="Arial"/>
              </a:rPr>
            </a:br>
            <a:r>
              <a:rPr lang="en-US" sz="1200" b="1" dirty="0" smtClean="0">
                <a:solidFill>
                  <a:prstClr val="black"/>
                </a:solidFill>
                <a:latin typeface="Arial"/>
                <a:sym typeface="Wingdings" panose="05000000000000000000" pitchFamily="2" charset="2"/>
              </a:rPr>
              <a:t> </a:t>
            </a:r>
            <a:r>
              <a:rPr lang="en-US" sz="1200" dirty="0" smtClean="0">
                <a:solidFill>
                  <a:prstClr val="black"/>
                </a:solidFill>
                <a:latin typeface="Arial"/>
                <a:sym typeface="Wingdings" panose="05000000000000000000" pitchFamily="2" charset="2"/>
              </a:rPr>
              <a:t>other threads which shall provide the needed state are delayed</a:t>
            </a:r>
          </a:p>
          <a:p>
            <a:pPr marL="498150" lvl="2" indent="-285750">
              <a:spcBef>
                <a:spcPct val="20000"/>
              </a:spcBef>
              <a:spcAft>
                <a:spcPts val="800"/>
              </a:spcAft>
              <a:buClr>
                <a:srgbClr val="B2B2B2"/>
              </a:buClr>
              <a:buFont typeface="Arial" panose="020B0604020202020204" pitchFamily="34" charset="0"/>
              <a:buChar char="•"/>
            </a:pPr>
            <a:r>
              <a:rPr lang="en-US" sz="1200" dirty="0" smtClean="0">
                <a:solidFill>
                  <a:prstClr val="black"/>
                </a:solidFill>
                <a:latin typeface="Arial"/>
                <a:sym typeface="Wingdings" panose="05000000000000000000" pitchFamily="2" charset="2"/>
              </a:rPr>
              <a:t>maximum </a:t>
            </a:r>
            <a:r>
              <a:rPr lang="en-US" sz="1200" b="1" dirty="0" smtClean="0">
                <a:solidFill>
                  <a:prstClr val="black"/>
                </a:solidFill>
                <a:latin typeface="Arial"/>
                <a:sym typeface="Wingdings" panose="05000000000000000000" pitchFamily="2" charset="2"/>
              </a:rPr>
              <a:t>reaction time</a:t>
            </a:r>
            <a:r>
              <a:rPr lang="en-US" sz="1200" dirty="0" smtClean="0">
                <a:solidFill>
                  <a:prstClr val="black"/>
                </a:solidFill>
                <a:latin typeface="Arial"/>
                <a:sym typeface="Wingdings" panose="05000000000000000000" pitchFamily="2" charset="2"/>
              </a:rPr>
              <a:t> is the time interval used for sleeping</a:t>
            </a:r>
          </a:p>
          <a:p>
            <a:pPr marL="0" lvl="1" indent="-244800">
              <a:spcBef>
                <a:spcPct val="20000"/>
              </a:spcBef>
              <a:spcAft>
                <a:spcPts val="800"/>
              </a:spcAft>
              <a:buClr>
                <a:srgbClr val="B2B2B2"/>
              </a:buClr>
            </a:pPr>
            <a:r>
              <a:rPr lang="de-DE" sz="1400" b="1" dirty="0" err="1">
                <a:solidFill>
                  <a:srgbClr val="5A73B9"/>
                </a:solidFill>
                <a:latin typeface="Arial"/>
                <a:cs typeface="Arial" pitchFamily="34" charset="0"/>
              </a:rPr>
              <a:t>Better</a:t>
            </a:r>
            <a:r>
              <a:rPr lang="de-DE" sz="1400" b="1" dirty="0">
                <a:solidFill>
                  <a:srgbClr val="5A73B9"/>
                </a:solidFill>
                <a:latin typeface="Arial"/>
                <a:cs typeface="Arial" pitchFamily="34" charset="0"/>
              </a:rPr>
              <a:t> </a:t>
            </a:r>
            <a:r>
              <a:rPr lang="de-DE" sz="1400" b="1" dirty="0" err="1" smtClean="0">
                <a:solidFill>
                  <a:srgbClr val="5A73B9"/>
                </a:solidFill>
                <a:latin typeface="Arial"/>
                <a:cs typeface="Arial" pitchFamily="34" charset="0"/>
              </a:rPr>
              <a:t>solution</a:t>
            </a:r>
            <a:r>
              <a:rPr lang="de-DE" sz="1400" b="1" dirty="0" smtClean="0">
                <a:solidFill>
                  <a:srgbClr val="5A73B9"/>
                </a:solidFill>
                <a:latin typeface="Arial"/>
                <a:cs typeface="Arial" pitchFamily="34" charset="0"/>
              </a:rPr>
              <a:t> </a:t>
            </a:r>
            <a:r>
              <a:rPr lang="de-DE" sz="1400" b="1" dirty="0" err="1" smtClean="0">
                <a:solidFill>
                  <a:srgbClr val="5A73B9"/>
                </a:solidFill>
                <a:latin typeface="Arial"/>
                <a:cs typeface="Arial" pitchFamily="34" charset="0"/>
              </a:rPr>
              <a:t>with</a:t>
            </a:r>
            <a:r>
              <a:rPr lang="de-DE" sz="1400" b="1" dirty="0" smtClean="0">
                <a:solidFill>
                  <a:srgbClr val="5A73B9"/>
                </a:solidFill>
                <a:latin typeface="Arial"/>
                <a:cs typeface="Arial" pitchFamily="34" charset="0"/>
              </a:rPr>
              <a:t> </a:t>
            </a:r>
            <a:r>
              <a:rPr lang="de-DE" sz="1400" b="1" dirty="0" err="1">
                <a:solidFill>
                  <a:srgbClr val="5A73B9"/>
                </a:solidFill>
                <a:latin typeface="Arial"/>
                <a:cs typeface="Arial" pitchFamily="34" charset="0"/>
              </a:rPr>
              <a:t>std</a:t>
            </a:r>
            <a:r>
              <a:rPr lang="de-DE" sz="1400" b="1" dirty="0">
                <a:solidFill>
                  <a:srgbClr val="5A73B9"/>
                </a:solidFill>
                <a:latin typeface="Arial"/>
                <a:cs typeface="Arial" pitchFamily="34" charset="0"/>
              </a:rPr>
              <a:t>::</a:t>
            </a:r>
            <a:r>
              <a:rPr lang="de-DE" sz="1400" b="1" dirty="0" err="1">
                <a:solidFill>
                  <a:srgbClr val="5A73B9"/>
                </a:solidFill>
                <a:latin typeface="Arial"/>
                <a:cs typeface="Arial" pitchFamily="34" charset="0"/>
              </a:rPr>
              <a:t>condition_variable</a:t>
            </a:r>
            <a:endParaRPr lang="de-DE" sz="1400" b="1" dirty="0">
              <a:solidFill>
                <a:srgbClr val="5A73B9"/>
              </a:solidFill>
              <a:latin typeface="Arial"/>
              <a:cs typeface="Arial" pitchFamily="34" charset="0"/>
            </a:endParaRPr>
          </a:p>
          <a:p>
            <a:pPr marL="498150" lvl="2" indent="-285750">
              <a:spcBef>
                <a:spcPct val="20000"/>
              </a:spcBef>
              <a:spcAft>
                <a:spcPts val="800"/>
              </a:spcAft>
              <a:buClr>
                <a:srgbClr val="B2B2B2"/>
              </a:buClr>
              <a:buFont typeface="Arial" panose="020B0604020202020204" pitchFamily="34" charset="0"/>
              <a:buChar char="•"/>
            </a:pPr>
            <a:r>
              <a:rPr lang="en-US" sz="1200" dirty="0">
                <a:solidFill>
                  <a:prstClr val="black"/>
                </a:solidFill>
                <a:latin typeface="Arial"/>
              </a:rPr>
              <a:t>Thread A </a:t>
            </a:r>
            <a:r>
              <a:rPr lang="en-US" sz="1200" b="1" dirty="0">
                <a:solidFill>
                  <a:prstClr val="black"/>
                </a:solidFill>
                <a:latin typeface="Arial"/>
              </a:rPr>
              <a:t>waits</a:t>
            </a:r>
            <a:r>
              <a:rPr lang="en-US" sz="1200" dirty="0">
                <a:solidFill>
                  <a:prstClr val="black"/>
                </a:solidFill>
                <a:latin typeface="Arial"/>
              </a:rPr>
              <a:t> on a condition, i.e. the thread is switched to inactive </a:t>
            </a:r>
            <a:r>
              <a:rPr lang="en-US" sz="1200" dirty="0" smtClean="0">
                <a:solidFill>
                  <a:prstClr val="black"/>
                </a:solidFill>
                <a:latin typeface="Arial"/>
              </a:rPr>
              <a:t>mode</a:t>
            </a:r>
          </a:p>
          <a:p>
            <a:pPr marL="498150" lvl="2" indent="-285750">
              <a:spcBef>
                <a:spcPct val="20000"/>
              </a:spcBef>
              <a:spcAft>
                <a:spcPts val="800"/>
              </a:spcAft>
              <a:buClr>
                <a:srgbClr val="B2B2B2"/>
              </a:buClr>
              <a:buFont typeface="Arial" panose="020B0604020202020204" pitchFamily="34" charset="0"/>
              <a:buChar char="•"/>
            </a:pPr>
            <a:r>
              <a:rPr lang="en-US" sz="1200" dirty="0">
                <a:solidFill>
                  <a:prstClr val="black"/>
                </a:solidFill>
                <a:latin typeface="Arial"/>
              </a:rPr>
              <a:t>Thread B finishes his actions and </a:t>
            </a:r>
            <a:r>
              <a:rPr lang="en-US" sz="1200" b="1" dirty="0">
                <a:solidFill>
                  <a:prstClr val="black"/>
                </a:solidFill>
                <a:latin typeface="Arial"/>
              </a:rPr>
              <a:t>signals</a:t>
            </a:r>
            <a:r>
              <a:rPr lang="en-US" sz="1200" dirty="0">
                <a:solidFill>
                  <a:prstClr val="black"/>
                </a:solidFill>
                <a:latin typeface="Arial"/>
              </a:rPr>
              <a:t> that the condition has become </a:t>
            </a:r>
            <a:r>
              <a:rPr lang="en-US" sz="1200" dirty="0" smtClean="0">
                <a:solidFill>
                  <a:prstClr val="black"/>
                </a:solidFill>
                <a:latin typeface="Arial"/>
              </a:rPr>
              <a:t>true</a:t>
            </a:r>
          </a:p>
          <a:p>
            <a:pPr marL="498150" lvl="2" indent="-285750">
              <a:spcBef>
                <a:spcPct val="20000"/>
              </a:spcBef>
              <a:spcAft>
                <a:spcPts val="800"/>
              </a:spcAft>
              <a:buClr>
                <a:srgbClr val="B2B2B2"/>
              </a:buClr>
              <a:buFont typeface="Arial" panose="020B0604020202020204" pitchFamily="34" charset="0"/>
              <a:buChar char="•"/>
            </a:pPr>
            <a:r>
              <a:rPr lang="en-US" sz="1200" dirty="0">
                <a:solidFill>
                  <a:prstClr val="black"/>
                </a:solidFill>
                <a:latin typeface="Arial"/>
              </a:rPr>
              <a:t>As a consequence thread A is triggered and continues his execution</a:t>
            </a:r>
            <a:r>
              <a:rPr lang="en-US" sz="1200" dirty="0" smtClean="0">
                <a:solidFill>
                  <a:prstClr val="black"/>
                </a:solidFill>
                <a:latin typeface="Arial"/>
              </a:rPr>
              <a:t>.</a:t>
            </a:r>
            <a:endParaRPr lang="en-US" sz="1200" b="1" dirty="0" smtClean="0">
              <a:solidFill>
                <a:prstClr val="black"/>
              </a:solidFill>
              <a:latin typeface="Arial"/>
              <a:cs typeface="Arial" pitchFamily="34" charset="0"/>
            </a:endParaRPr>
          </a:p>
        </p:txBody>
      </p:sp>
    </p:spTree>
    <p:extLst>
      <p:ext uri="{BB962C8B-B14F-4D97-AF65-F5344CB8AC3E}">
        <p14:creationId xmlns:p14="http://schemas.microsoft.com/office/powerpoint/2010/main" val="26529971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sz="quarter" idx="12"/>
          </p:nvPr>
        </p:nvSpPr>
        <p:spPr/>
        <p:txBody>
          <a:bodyPr/>
          <a:lstStyle/>
          <a:p>
            <a:r>
              <a:rPr lang="de-DE" dirty="0" err="1" smtClean="0"/>
              <a:t>Introduction</a:t>
            </a:r>
            <a:endParaRPr lang="de-DE" dirty="0"/>
          </a:p>
        </p:txBody>
      </p:sp>
      <p:sp>
        <p:nvSpPr>
          <p:cNvPr id="13" name="Fußzeilenplatzhalter 12"/>
          <p:cNvSpPr>
            <a:spLocks noGrp="1"/>
          </p:cNvSpPr>
          <p:nvPr>
            <p:ph type="ftr" sz="quarter" idx="11"/>
          </p:nvPr>
        </p:nvSpPr>
        <p:spPr/>
        <p:txBody>
          <a:bodyPr/>
          <a:lstStyle/>
          <a:p>
            <a:pPr algn="l"/>
            <a:r>
              <a:rPr lang="de-DE" smtClean="0"/>
              <a:t>Multithreading</a:t>
            </a:r>
            <a:endParaRPr lang="de-DE" dirty="0"/>
          </a:p>
        </p:txBody>
      </p:sp>
      <p:sp>
        <p:nvSpPr>
          <p:cNvPr id="14" name="Datumsplatzhalter 13"/>
          <p:cNvSpPr>
            <a:spLocks noGrp="1"/>
          </p:cNvSpPr>
          <p:nvPr>
            <p:ph type="dt" sz="half" idx="10"/>
          </p:nvPr>
        </p:nvSpPr>
        <p:spPr/>
        <p:txBody>
          <a:bodyPr/>
          <a:lstStyle/>
          <a:p>
            <a:pPr algn="r"/>
            <a:r>
              <a:rPr lang="de-DE" smtClean="0"/>
              <a:t>Gerald Fahrnholz - April 2017</a:t>
            </a:r>
            <a:endParaRPr lang="de-DE" dirty="0"/>
          </a:p>
        </p:txBody>
      </p:sp>
    </p:spTree>
    <p:extLst>
      <p:ext uri="{BB962C8B-B14F-4D97-AF65-F5344CB8AC3E}">
        <p14:creationId xmlns:p14="http://schemas.microsoft.com/office/powerpoint/2010/main" val="19396688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Simple </a:t>
            </a:r>
            <a:r>
              <a:rPr lang="de-DE" dirty="0" err="1"/>
              <a:t>solution</a:t>
            </a:r>
            <a:r>
              <a:rPr lang="de-DE" dirty="0"/>
              <a:t> (still </a:t>
            </a:r>
            <a:r>
              <a:rPr lang="de-DE" dirty="0" err="1"/>
              <a:t>incomplete</a:t>
            </a:r>
            <a:r>
              <a:rPr lang="de-DE" dirty="0"/>
              <a:t> </a:t>
            </a:r>
            <a:r>
              <a:rPr lang="de-DE" dirty="0" err="1"/>
              <a:t>and</a:t>
            </a:r>
            <a:r>
              <a:rPr lang="de-DE" dirty="0"/>
              <a:t> WRONG)</a:t>
            </a:r>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7092255" y="51470"/>
            <a:ext cx="1800225" cy="504056"/>
          </a:xfrm>
        </p:spPr>
        <p:txBody>
          <a:bodyPr>
            <a:normAutofit/>
          </a:bodyPr>
          <a:lstStyle/>
          <a:p>
            <a:r>
              <a:rPr lang="de-DE" dirty="0" err="1"/>
              <a:t>Wait</a:t>
            </a:r>
            <a:r>
              <a:rPr lang="de-DE" dirty="0"/>
              <a:t> </a:t>
            </a:r>
            <a:r>
              <a:rPr lang="de-DE" dirty="0" err="1"/>
              <a:t>and</a:t>
            </a:r>
            <a:r>
              <a:rPr lang="de-DE" dirty="0"/>
              <a:t> </a:t>
            </a:r>
            <a:r>
              <a:rPr lang="de-DE" dirty="0" smtClean="0"/>
              <a:t>Signal</a:t>
            </a:r>
            <a:br>
              <a:rPr lang="de-DE" dirty="0" smtClean="0"/>
            </a:br>
            <a:r>
              <a:rPr lang="de-DE" dirty="0" smtClean="0"/>
              <a:t> </a:t>
            </a:r>
            <a:r>
              <a:rPr lang="de-DE" dirty="0"/>
              <a:t>- </a:t>
            </a:r>
            <a:r>
              <a:rPr lang="de-DE" dirty="0" err="1"/>
              <a:t>Condition</a:t>
            </a:r>
            <a:r>
              <a:rPr lang="de-DE" dirty="0"/>
              <a:t> variables</a:t>
            </a:r>
          </a:p>
        </p:txBody>
      </p:sp>
      <p:sp>
        <p:nvSpPr>
          <p:cNvPr id="6" name="Rechteck 5"/>
          <p:cNvSpPr/>
          <p:nvPr/>
        </p:nvSpPr>
        <p:spPr>
          <a:xfrm>
            <a:off x="305272" y="741834"/>
            <a:ext cx="8507932" cy="830997"/>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008000"/>
                </a:solidFill>
                <a:effectLst/>
                <a:highlight>
                  <a:srgbClr val="FFFFFF"/>
                </a:highlight>
                <a:uLnTx/>
                <a:uFillTx/>
                <a:latin typeface="Consolas"/>
              </a:rPr>
              <a:t>// Data definition shared by all threads</a:t>
            </a:r>
            <a:endParaRPr kumimoji="0" lang="en-US" sz="16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smtClean="0">
                <a:ln>
                  <a:noFill/>
                </a:ln>
                <a:solidFill>
                  <a:srgbClr val="808080"/>
                </a:solidFill>
                <a:effectLst/>
                <a:highlight>
                  <a:srgbClr val="FFFFFF"/>
                </a:highlight>
                <a:uLnTx/>
                <a:uFillTx/>
                <a:latin typeface="Consolas"/>
              </a:rPr>
              <a:t>#</a:t>
            </a:r>
            <a:r>
              <a:rPr kumimoji="0" lang="de-DE" sz="1600" b="0" i="0" u="none" strike="noStrike" kern="0" cap="none" spc="0" normalizeH="0" baseline="0" noProof="0" dirty="0" err="1" smtClean="0">
                <a:ln>
                  <a:noFill/>
                </a:ln>
                <a:solidFill>
                  <a:srgbClr val="808080"/>
                </a:solidFill>
                <a:effectLst/>
                <a:highlight>
                  <a:srgbClr val="FFFFFF"/>
                </a:highlight>
                <a:uLnTx/>
                <a:uFillTx/>
                <a:latin typeface="Consolas"/>
              </a:rPr>
              <a:t>include</a:t>
            </a:r>
            <a:r>
              <a:rPr kumimoji="0" lang="de-DE" sz="16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600" b="0" i="0" u="none" strike="noStrike" kern="0" cap="none" spc="0" normalizeH="0" baseline="0" noProof="0" dirty="0" smtClean="0">
                <a:ln>
                  <a:noFill/>
                </a:ln>
                <a:solidFill>
                  <a:srgbClr val="A31515"/>
                </a:solidFill>
                <a:effectLst/>
                <a:highlight>
                  <a:srgbClr val="FFFFFF"/>
                </a:highlight>
                <a:uLnTx/>
                <a:uFillTx/>
                <a:latin typeface="Consolas"/>
              </a:rPr>
              <a:t>&lt;</a:t>
            </a:r>
            <a:r>
              <a:rPr kumimoji="0" lang="de-DE" sz="1600" b="0" i="0" u="none" strike="noStrike" kern="0" cap="none" spc="0" normalizeH="0" baseline="0" noProof="0" dirty="0" err="1" smtClean="0">
                <a:ln>
                  <a:noFill/>
                </a:ln>
                <a:solidFill>
                  <a:srgbClr val="A31515"/>
                </a:solidFill>
                <a:effectLst/>
                <a:highlight>
                  <a:srgbClr val="FFFFFF"/>
                </a:highlight>
                <a:uLnTx/>
                <a:uFillTx/>
                <a:latin typeface="Consolas"/>
              </a:rPr>
              <a:t>condition_variable</a:t>
            </a:r>
            <a:r>
              <a:rPr kumimoji="0" lang="de-DE" sz="1600" b="0" i="0" u="none" strike="noStrike" kern="0" cap="none" spc="0" normalizeH="0" baseline="0" noProof="0" dirty="0" smtClean="0">
                <a:ln>
                  <a:noFill/>
                </a:ln>
                <a:solidFill>
                  <a:srgbClr val="A31515"/>
                </a:solidFill>
                <a:effectLst/>
                <a:highlight>
                  <a:srgbClr val="FFFFFF"/>
                </a:highlight>
                <a:uLnTx/>
                <a:uFillTx/>
                <a:latin typeface="Consolas"/>
              </a:rPr>
              <a:t>&gt;</a:t>
            </a:r>
            <a:endParaRPr kumimoji="0" lang="de-DE" sz="16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6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600" b="0" i="0" u="none" strike="noStrike" kern="0" cap="none" spc="0" normalizeH="0" baseline="0" noProof="0" dirty="0" err="1" smtClean="0">
                <a:ln>
                  <a:noFill/>
                </a:ln>
                <a:solidFill>
                  <a:srgbClr val="000000"/>
                </a:solidFill>
                <a:effectLst/>
                <a:highlight>
                  <a:srgbClr val="FFFFFF"/>
                </a:highlight>
                <a:uLnTx/>
                <a:uFillTx/>
                <a:latin typeface="Consolas"/>
              </a:rPr>
              <a:t>condition_variable</a:t>
            </a:r>
            <a:r>
              <a:rPr kumimoji="0" lang="de-DE" sz="16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600" b="0" i="0" u="none" strike="noStrike" kern="0" cap="none" spc="0" normalizeH="0" baseline="0" noProof="0" dirty="0" err="1" smtClean="0">
                <a:ln>
                  <a:noFill/>
                </a:ln>
                <a:solidFill>
                  <a:srgbClr val="000000"/>
                </a:solidFill>
                <a:effectLst/>
                <a:highlight>
                  <a:srgbClr val="FFFFFF"/>
                </a:highlight>
                <a:uLnTx/>
                <a:uFillTx/>
                <a:latin typeface="Consolas"/>
              </a:rPr>
              <a:t>myCondVar</a:t>
            </a:r>
            <a:endParaRPr kumimoji="0" lang="de-DE" sz="1600" b="0" i="0" u="none" strike="noStrike" kern="0" cap="none" spc="0" normalizeH="0" baseline="0" noProof="0" dirty="0" smtClean="0">
              <a:ln>
                <a:noFill/>
              </a:ln>
              <a:solidFill>
                <a:prstClr val="black"/>
              </a:solidFill>
              <a:effectLst/>
              <a:uLnTx/>
              <a:uFillTx/>
              <a:latin typeface="Arial"/>
            </a:endParaRPr>
          </a:p>
        </p:txBody>
      </p:sp>
      <p:sp>
        <p:nvSpPr>
          <p:cNvPr id="7" name="Rechteck 6"/>
          <p:cNvSpPr/>
          <p:nvPr/>
        </p:nvSpPr>
        <p:spPr>
          <a:xfrm>
            <a:off x="305272" y="1707654"/>
            <a:ext cx="4259460" cy="2616101"/>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smtClean="0">
                <a:ln>
                  <a:noFill/>
                </a:ln>
                <a:solidFill>
                  <a:srgbClr val="008000"/>
                </a:solidFill>
                <a:effectLst/>
                <a:highlight>
                  <a:srgbClr val="FFFFFF"/>
                </a:highlight>
                <a:uLnTx/>
                <a:uFillTx/>
                <a:latin typeface="Consolas"/>
              </a:rPr>
              <a:t>// Thread A</a:t>
            </a:r>
            <a:endParaRPr kumimoji="0" lang="de-DE" sz="16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600" b="0" i="0" u="none" strike="noStrike" kern="0" cap="none" spc="0" normalizeH="0" baseline="0" noProof="0" dirty="0" err="1" smtClean="0">
                <a:ln>
                  <a:noFill/>
                </a:ln>
                <a:solidFill>
                  <a:srgbClr val="008000"/>
                </a:solidFill>
                <a:effectLst/>
                <a:highlight>
                  <a:srgbClr val="FFFFFF"/>
                </a:highlight>
                <a:uLnTx/>
                <a:uFillTx/>
                <a:latin typeface="Consolas"/>
              </a:rPr>
              <a:t>prepare</a:t>
            </a:r>
            <a:r>
              <a:rPr kumimoji="0" lang="de-DE" sz="16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600" b="0" i="0" u="none" strike="noStrike" kern="0" cap="none" spc="0" normalizeH="0" baseline="0" noProof="0" dirty="0" err="1" smtClean="0">
                <a:ln>
                  <a:noFill/>
                </a:ln>
                <a:solidFill>
                  <a:srgbClr val="008000"/>
                </a:solidFill>
                <a:effectLst/>
                <a:highlight>
                  <a:srgbClr val="FFFFFF"/>
                </a:highlight>
                <a:uLnTx/>
                <a:uFillTx/>
                <a:latin typeface="Consolas"/>
              </a:rPr>
              <a:t>some</a:t>
            </a:r>
            <a:r>
              <a:rPr kumimoji="0" lang="de-DE" sz="16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600" b="0" i="0" u="none" strike="noStrike" kern="0" cap="none" spc="0" normalizeH="0" baseline="0" noProof="0" dirty="0" err="1" smtClean="0">
                <a:ln>
                  <a:noFill/>
                </a:ln>
                <a:solidFill>
                  <a:srgbClr val="008000"/>
                </a:solidFill>
                <a:effectLst/>
                <a:highlight>
                  <a:srgbClr val="FFFFFF"/>
                </a:highlight>
                <a:uLnTx/>
                <a:uFillTx/>
                <a:latin typeface="Consolas"/>
              </a:rPr>
              <a:t>data</a:t>
            </a:r>
            <a:endParaRPr kumimoji="0" lang="de-DE" sz="16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6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008000"/>
                </a:solidFill>
                <a:effectLst/>
                <a:highlight>
                  <a:srgbClr val="FFFFFF"/>
                </a:highlight>
                <a:uLnTx/>
                <a:uFillTx/>
                <a:latin typeface="Consolas"/>
              </a:rPr>
              <a:t>// Data are now ready</a:t>
            </a:r>
            <a:br>
              <a:rPr kumimoji="0" lang="en-US" sz="1600" b="0" i="0" u="none" strike="noStrike" kern="0" cap="none" spc="0" normalizeH="0" baseline="0" noProof="0" dirty="0" smtClean="0">
                <a:ln>
                  <a:noFill/>
                </a:ln>
                <a:solidFill>
                  <a:srgbClr val="008000"/>
                </a:solidFill>
                <a:effectLst/>
                <a:highlight>
                  <a:srgbClr val="FFFFFF"/>
                </a:highlight>
                <a:uLnTx/>
                <a:uFillTx/>
                <a:latin typeface="Consolas"/>
              </a:rPr>
            </a:br>
            <a:r>
              <a:rPr kumimoji="0" lang="en-US" sz="1600" b="0" i="0" u="none" strike="noStrike" kern="0" cap="none" spc="0" normalizeH="0" baseline="0" noProof="0" dirty="0" smtClean="0">
                <a:ln>
                  <a:noFill/>
                </a:ln>
                <a:solidFill>
                  <a:srgbClr val="008000"/>
                </a:solidFill>
                <a:effectLst/>
                <a:highlight>
                  <a:srgbClr val="FFFFFF"/>
                </a:highlight>
                <a:uLnTx/>
                <a:uFillTx/>
                <a:latin typeface="Consolas"/>
              </a:rPr>
              <a:t>// Trigger thread B to proceed</a:t>
            </a:r>
            <a:endParaRPr kumimoji="0" lang="en-US" sz="16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err="1" smtClean="0">
                <a:ln>
                  <a:noFill/>
                </a:ln>
                <a:solidFill>
                  <a:srgbClr val="000000"/>
                </a:solidFill>
                <a:effectLst/>
                <a:highlight>
                  <a:srgbClr val="FFFFFF"/>
                </a:highlight>
                <a:uLnTx/>
                <a:uFillTx/>
                <a:latin typeface="Consolas"/>
              </a:rPr>
              <a:t>myCondVar.</a:t>
            </a:r>
            <a:r>
              <a:rPr kumimoji="0" lang="de-DE" b="1" i="0" u="none" strike="noStrike" kern="0" cap="none" spc="0" normalizeH="0" baseline="0" noProof="0" dirty="0" err="1" smtClean="0">
                <a:ln>
                  <a:noFill/>
                </a:ln>
                <a:solidFill>
                  <a:srgbClr val="000000"/>
                </a:solidFill>
                <a:effectLst/>
                <a:highlight>
                  <a:srgbClr val="FFFFFF"/>
                </a:highlight>
                <a:uLnTx/>
                <a:uFillTx/>
                <a:latin typeface="Consolas"/>
              </a:rPr>
              <a:t>notify_one</a:t>
            </a:r>
            <a:r>
              <a:rPr kumimoji="0" lang="de-DE" sz="16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6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008000"/>
                </a:solidFill>
                <a:effectLst/>
                <a:highlight>
                  <a:srgbClr val="FFFFFF"/>
                </a:highlight>
                <a:uLnTx/>
                <a:uFillTx/>
                <a:latin typeface="Consolas"/>
              </a:rPr>
              <a:t>// If there are multiple waiting // threads inform all of them</a:t>
            </a:r>
            <a:endParaRPr kumimoji="0" lang="en-US" sz="16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err="1" smtClean="0">
                <a:ln>
                  <a:noFill/>
                </a:ln>
                <a:solidFill>
                  <a:srgbClr val="000000"/>
                </a:solidFill>
                <a:effectLst/>
                <a:highlight>
                  <a:srgbClr val="FFFFFF"/>
                </a:highlight>
                <a:uLnTx/>
                <a:uFillTx/>
                <a:latin typeface="Consolas"/>
              </a:rPr>
              <a:t>myCondVar.</a:t>
            </a:r>
            <a:r>
              <a:rPr kumimoji="0" lang="de-DE" b="1" i="0" u="none" strike="noStrike" kern="0" cap="none" spc="0" normalizeH="0" baseline="0" noProof="0" dirty="0" err="1" smtClean="0">
                <a:ln>
                  <a:noFill/>
                </a:ln>
                <a:solidFill>
                  <a:srgbClr val="000000"/>
                </a:solidFill>
                <a:effectLst/>
                <a:highlight>
                  <a:srgbClr val="FFFFFF"/>
                </a:highlight>
                <a:uLnTx/>
                <a:uFillTx/>
                <a:latin typeface="Consolas"/>
              </a:rPr>
              <a:t>notify_all</a:t>
            </a:r>
            <a:r>
              <a:rPr kumimoji="0" lang="de-DE" sz="1600" b="0" i="0" u="none" strike="noStrike" kern="0" cap="none" spc="0" normalizeH="0" baseline="0" noProof="0" dirty="0" smtClean="0">
                <a:ln>
                  <a:noFill/>
                </a:ln>
                <a:solidFill>
                  <a:srgbClr val="000000"/>
                </a:solidFill>
                <a:effectLst/>
                <a:highlight>
                  <a:srgbClr val="FFFFFF"/>
                </a:highlight>
                <a:uLnTx/>
                <a:uFillTx/>
                <a:latin typeface="Consolas"/>
              </a:rPr>
              <a:t>();</a:t>
            </a:r>
          </a:p>
        </p:txBody>
      </p:sp>
      <p:sp>
        <p:nvSpPr>
          <p:cNvPr id="8" name="Rechteck 7"/>
          <p:cNvSpPr/>
          <p:nvPr/>
        </p:nvSpPr>
        <p:spPr>
          <a:xfrm>
            <a:off x="4708748" y="1707654"/>
            <a:ext cx="4104456" cy="2585323"/>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smtClean="0">
                <a:ln>
                  <a:noFill/>
                </a:ln>
                <a:solidFill>
                  <a:srgbClr val="008000"/>
                </a:solidFill>
                <a:effectLst/>
                <a:highlight>
                  <a:srgbClr val="FFFFFF"/>
                </a:highlight>
                <a:uLnTx/>
                <a:uFillTx/>
                <a:latin typeface="Consolas"/>
              </a:rPr>
              <a:t>// Thread B</a:t>
            </a:r>
            <a:endParaRPr kumimoji="0" lang="de-DE" sz="16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6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008000"/>
                </a:solidFill>
                <a:effectLst/>
                <a:highlight>
                  <a:srgbClr val="FFFFFF"/>
                </a:highlight>
                <a:uLnTx/>
                <a:uFillTx/>
                <a:latin typeface="Consolas"/>
              </a:rPr>
              <a:t>// Wait indefinitely until</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008000"/>
                </a:solidFill>
                <a:effectLst/>
                <a:highlight>
                  <a:srgbClr val="FFFFFF"/>
                </a:highlight>
                <a:uLnTx/>
                <a:uFillTx/>
                <a:latin typeface="Consolas"/>
              </a:rPr>
              <a:t>// Thread A gives allowance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008000"/>
                </a:solidFill>
                <a:effectLst/>
                <a:highlight>
                  <a:srgbClr val="FFFFFF"/>
                </a:highlight>
                <a:uLnTx/>
                <a:uFillTx/>
                <a:latin typeface="Consolas"/>
              </a:rPr>
              <a:t>// to proceed</a:t>
            </a:r>
            <a:endParaRPr kumimoji="0" lang="en-US" sz="16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err="1" smtClean="0">
                <a:ln>
                  <a:noFill/>
                </a:ln>
                <a:solidFill>
                  <a:srgbClr val="000000"/>
                </a:solidFill>
                <a:effectLst/>
                <a:highlight>
                  <a:srgbClr val="FFFFFF"/>
                </a:highlight>
                <a:uLnTx/>
                <a:uFillTx/>
                <a:latin typeface="Consolas"/>
              </a:rPr>
              <a:t>myCondVar.</a:t>
            </a:r>
            <a:r>
              <a:rPr kumimoji="0" lang="de-DE" b="1" i="0" u="none" strike="noStrike" kern="0" cap="none" spc="0" normalizeH="0" baseline="0" noProof="0" dirty="0" err="1" smtClean="0">
                <a:ln>
                  <a:noFill/>
                </a:ln>
                <a:solidFill>
                  <a:srgbClr val="000000"/>
                </a:solidFill>
                <a:effectLst/>
                <a:highlight>
                  <a:srgbClr val="FFFFFF"/>
                </a:highlight>
                <a:uLnTx/>
                <a:uFillTx/>
                <a:latin typeface="Consolas"/>
              </a:rPr>
              <a:t>wait</a:t>
            </a:r>
            <a:r>
              <a:rPr kumimoji="0" lang="de-DE" sz="16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6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600" b="0" i="0" u="none" strike="noStrike" kern="0" cap="none" spc="0" normalizeH="0" baseline="0" noProof="0" dirty="0" err="1" smtClean="0">
                <a:ln>
                  <a:noFill/>
                </a:ln>
                <a:solidFill>
                  <a:srgbClr val="008000"/>
                </a:solidFill>
                <a:effectLst/>
                <a:highlight>
                  <a:srgbClr val="FFFFFF"/>
                </a:highlight>
                <a:uLnTx/>
                <a:uFillTx/>
                <a:latin typeface="Consolas"/>
              </a:rPr>
              <a:t>now</a:t>
            </a:r>
            <a:r>
              <a:rPr kumimoji="0" lang="de-DE" sz="16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600" b="0" i="0" u="none" strike="noStrike" kern="0" cap="none" spc="0" normalizeH="0" baseline="0" noProof="0" dirty="0" err="1" smtClean="0">
                <a:ln>
                  <a:noFill/>
                </a:ln>
                <a:solidFill>
                  <a:srgbClr val="008000"/>
                </a:solidFill>
                <a:effectLst/>
                <a:highlight>
                  <a:srgbClr val="FFFFFF"/>
                </a:highlight>
                <a:uLnTx/>
                <a:uFillTx/>
                <a:latin typeface="Consolas"/>
              </a:rPr>
              <a:t>continue</a:t>
            </a:r>
            <a:r>
              <a:rPr kumimoji="0" lang="de-DE" sz="16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600" b="0" i="0" u="none" strike="noStrike" kern="0" cap="none" spc="0" normalizeH="0" baseline="0" noProof="0" dirty="0" err="1" smtClean="0">
                <a:ln>
                  <a:noFill/>
                </a:ln>
                <a:solidFill>
                  <a:srgbClr val="008000"/>
                </a:solidFill>
                <a:effectLst/>
                <a:highlight>
                  <a:srgbClr val="FFFFFF"/>
                </a:highlight>
                <a:uLnTx/>
                <a:uFillTx/>
                <a:latin typeface="Consolas"/>
              </a:rPr>
              <a:t>with</a:t>
            </a:r>
            <a:r>
              <a:rPr kumimoji="0" lang="de-DE" sz="16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600" b="0" i="0" u="none" strike="noStrike" kern="0" cap="none" spc="0" normalizeH="0" baseline="0" noProof="0" dirty="0" err="1" smtClean="0">
                <a:ln>
                  <a:noFill/>
                </a:ln>
                <a:solidFill>
                  <a:srgbClr val="008000"/>
                </a:solidFill>
                <a:effectLst/>
                <a:highlight>
                  <a:srgbClr val="FFFFFF"/>
                </a:highlight>
                <a:uLnTx/>
                <a:uFillTx/>
                <a:latin typeface="Consolas"/>
              </a:rPr>
              <a:t>processing</a:t>
            </a:r>
            <a:endParaRPr kumimoji="0" lang="de-DE" sz="1600" b="0" i="0" u="none" strike="noStrike" kern="0" cap="none" spc="0" normalizeH="0" baseline="0" noProof="0" dirty="0" smtClean="0">
              <a:ln>
                <a:noFill/>
              </a:ln>
              <a:solidFill>
                <a:srgbClr val="008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600" b="0" i="0" u="none" strike="noStrike" kern="0" cap="none" spc="0" normalizeH="0" baseline="0" noProof="0" dirty="0" err="1" smtClean="0">
                <a:ln>
                  <a:noFill/>
                </a:ln>
                <a:solidFill>
                  <a:srgbClr val="008000"/>
                </a:solidFill>
                <a:effectLst/>
                <a:highlight>
                  <a:srgbClr val="FFFFFF"/>
                </a:highlight>
                <a:uLnTx/>
                <a:uFillTx/>
                <a:latin typeface="Consolas"/>
              </a:rPr>
              <a:t>of</a:t>
            </a:r>
            <a:r>
              <a:rPr kumimoji="0" lang="de-DE" sz="16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600" b="0" i="0" u="none" strike="noStrike" kern="0" cap="none" spc="0" normalizeH="0" baseline="0" noProof="0" dirty="0" err="1" smtClean="0">
                <a:ln>
                  <a:noFill/>
                </a:ln>
                <a:solidFill>
                  <a:srgbClr val="008000"/>
                </a:solidFill>
                <a:effectLst/>
                <a:highlight>
                  <a:srgbClr val="FFFFFF"/>
                </a:highlight>
                <a:uLnTx/>
                <a:uFillTx/>
                <a:latin typeface="Consolas"/>
              </a:rPr>
              <a:t>prepared</a:t>
            </a:r>
            <a:r>
              <a:rPr kumimoji="0" lang="de-DE" sz="16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600" b="0" i="0" u="none" strike="noStrike" kern="0" cap="none" spc="0" normalizeH="0" baseline="0" noProof="0" dirty="0" err="1" smtClean="0">
                <a:ln>
                  <a:noFill/>
                </a:ln>
                <a:solidFill>
                  <a:srgbClr val="008000"/>
                </a:solidFill>
                <a:effectLst/>
                <a:highlight>
                  <a:srgbClr val="FFFFFF"/>
                </a:highlight>
                <a:uLnTx/>
                <a:uFillTx/>
                <a:latin typeface="Consolas"/>
              </a:rPr>
              <a:t>data</a:t>
            </a:r>
            <a:endParaRPr kumimoji="0" lang="de-DE" sz="1600" b="0" i="0" u="none" strike="noStrike" kern="0" cap="none" spc="0" normalizeH="0" baseline="0" noProof="0" dirty="0" smtClean="0">
              <a:ln>
                <a:noFill/>
              </a:ln>
              <a:solidFill>
                <a:srgbClr val="000000"/>
              </a:solidFill>
              <a:effectLst/>
              <a:highlight>
                <a:srgbClr val="FFFFFF"/>
              </a:highlight>
              <a:uLnTx/>
              <a:uFillTx/>
              <a:latin typeface="Consolas"/>
            </a:endParaRPr>
          </a:p>
        </p:txBody>
      </p:sp>
      <p:sp>
        <p:nvSpPr>
          <p:cNvPr id="9" name="Rechteck 8"/>
          <p:cNvSpPr/>
          <p:nvPr/>
        </p:nvSpPr>
        <p:spPr>
          <a:xfrm>
            <a:off x="6076900" y="1010842"/>
            <a:ext cx="2880320" cy="768820"/>
          </a:xfrm>
          <a:prstGeom prst="rect">
            <a:avLst/>
          </a:prstGeom>
          <a:solidFill>
            <a:srgbClr val="E12D2D">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rPr>
              <a:t>Wait for condition „data are ready for processing“</a:t>
            </a:r>
          </a:p>
        </p:txBody>
      </p:sp>
      <p:cxnSp>
        <p:nvCxnSpPr>
          <p:cNvPr id="10" name="Gerade Verbindung mit Pfeil 9"/>
          <p:cNvCxnSpPr/>
          <p:nvPr/>
        </p:nvCxnSpPr>
        <p:spPr>
          <a:xfrm flipH="1">
            <a:off x="6436940" y="1813570"/>
            <a:ext cx="648072" cy="1440160"/>
          </a:xfrm>
          <a:prstGeom prst="straightConnector1">
            <a:avLst/>
          </a:prstGeom>
          <a:noFill/>
          <a:ln w="25400" cap="flat" cmpd="sng" algn="ctr">
            <a:solidFill>
              <a:srgbClr val="E12D2D">
                <a:shade val="95000"/>
                <a:satMod val="105000"/>
              </a:srgbClr>
            </a:solidFill>
            <a:prstDash val="solid"/>
            <a:tailEnd type="arrow"/>
          </a:ln>
          <a:effectLst/>
        </p:spPr>
      </p:cxnSp>
    </p:spTree>
    <p:extLst>
      <p:ext uri="{BB962C8B-B14F-4D97-AF65-F5344CB8AC3E}">
        <p14:creationId xmlns:p14="http://schemas.microsoft.com/office/powerpoint/2010/main" val="19237193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Problems </a:t>
            </a:r>
            <a:r>
              <a:rPr lang="de-DE" dirty="0" err="1"/>
              <a:t>of</a:t>
            </a:r>
            <a:r>
              <a:rPr lang="de-DE" dirty="0"/>
              <a:t> </a:t>
            </a:r>
            <a:r>
              <a:rPr lang="de-DE" dirty="0" err="1"/>
              <a:t>the</a:t>
            </a:r>
            <a:r>
              <a:rPr lang="de-DE" dirty="0"/>
              <a:t> simple </a:t>
            </a:r>
            <a:r>
              <a:rPr lang="de-DE" dirty="0" err="1"/>
              <a:t>solution</a:t>
            </a:r>
            <a:endParaRPr lang="de-DE" dirty="0"/>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7092255" y="51470"/>
            <a:ext cx="1800225" cy="504056"/>
          </a:xfrm>
        </p:spPr>
        <p:txBody>
          <a:bodyPr>
            <a:normAutofit/>
          </a:bodyPr>
          <a:lstStyle/>
          <a:p>
            <a:r>
              <a:rPr lang="de-DE" dirty="0" err="1"/>
              <a:t>Wait</a:t>
            </a:r>
            <a:r>
              <a:rPr lang="de-DE" dirty="0"/>
              <a:t> </a:t>
            </a:r>
            <a:r>
              <a:rPr lang="de-DE" dirty="0" err="1"/>
              <a:t>and</a:t>
            </a:r>
            <a:r>
              <a:rPr lang="de-DE" dirty="0"/>
              <a:t> </a:t>
            </a:r>
            <a:r>
              <a:rPr lang="de-DE" dirty="0" smtClean="0"/>
              <a:t>Signal</a:t>
            </a:r>
            <a:br>
              <a:rPr lang="de-DE" dirty="0" smtClean="0"/>
            </a:br>
            <a:r>
              <a:rPr lang="de-DE" dirty="0" smtClean="0"/>
              <a:t> </a:t>
            </a:r>
            <a:r>
              <a:rPr lang="de-DE" dirty="0"/>
              <a:t>- </a:t>
            </a:r>
            <a:r>
              <a:rPr lang="de-DE" dirty="0" err="1"/>
              <a:t>Condition</a:t>
            </a:r>
            <a:r>
              <a:rPr lang="de-DE" dirty="0"/>
              <a:t> variables</a:t>
            </a:r>
          </a:p>
        </p:txBody>
      </p:sp>
      <p:sp>
        <p:nvSpPr>
          <p:cNvPr id="6" name="Textplatzhalter 5"/>
          <p:cNvSpPr txBox="1">
            <a:spLocks/>
          </p:cNvSpPr>
          <p:nvPr/>
        </p:nvSpPr>
        <p:spPr>
          <a:xfrm>
            <a:off x="316800" y="618008"/>
            <a:ext cx="8503672" cy="3273459"/>
          </a:xfrm>
          <a:prstGeom prst="rect">
            <a:avLst/>
          </a:prstGeom>
        </p:spPr>
        <p:txBody>
          <a:bodyPr vert="horz" lIns="0" tIns="0" rIns="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1" indent="0" algn="l" defTabSz="914400" rtl="0" eaLnBrk="1" fontAlgn="auto" latinLnBrk="0" hangingPunct="1">
              <a:lnSpc>
                <a:spcPct val="95000"/>
              </a:lnSpc>
              <a:spcBef>
                <a:spcPts val="200"/>
              </a:spcBef>
              <a:spcAft>
                <a:spcPts val="400"/>
              </a:spcAft>
              <a:buClr>
                <a:srgbClr val="B2B2B2"/>
              </a:buClr>
              <a:buSzTx/>
              <a:buFont typeface="Arial" pitchFamily="34" charset="0"/>
              <a:buNone/>
              <a:tabLst/>
              <a:defRPr/>
            </a:pPr>
            <a:r>
              <a:rPr kumimoji="0" lang="de-DE" sz="1400" b="1" i="0" u="none" strike="noStrike" kern="1200" cap="none" spc="0" normalizeH="0" baseline="0" noProof="0" dirty="0" err="1" smtClean="0">
                <a:ln>
                  <a:noFill/>
                </a:ln>
                <a:solidFill>
                  <a:srgbClr val="5A73B9"/>
                </a:solidFill>
                <a:effectLst/>
                <a:uLnTx/>
                <a:uFillTx/>
                <a:latin typeface="Arial"/>
                <a:ea typeface="+mn-ea"/>
                <a:cs typeface="Arial" pitchFamily="34" charset="0"/>
              </a:rPr>
              <a:t>Preceding</a:t>
            </a:r>
            <a:r>
              <a:rPr kumimoji="0" lang="de-DE" sz="1400" b="1" i="0" u="none" strike="noStrike" kern="1200" cap="none" spc="0" normalizeH="0" baseline="0" noProof="0" dirty="0" smtClean="0">
                <a:ln>
                  <a:noFill/>
                </a:ln>
                <a:solidFill>
                  <a:srgbClr val="5A73B9"/>
                </a:solidFill>
                <a:effectLst/>
                <a:uLnTx/>
                <a:uFillTx/>
                <a:latin typeface="Arial"/>
                <a:ea typeface="+mn-ea"/>
                <a:cs typeface="Arial" pitchFamily="34" charset="0"/>
              </a:rPr>
              <a:t> </a:t>
            </a:r>
            <a:r>
              <a:rPr kumimoji="0" lang="de-DE" sz="1400" b="1" i="0" u="none" strike="noStrike" kern="1200" cap="none" spc="0" normalizeH="0" baseline="0" noProof="0" dirty="0" err="1" smtClean="0">
                <a:ln>
                  <a:noFill/>
                </a:ln>
                <a:solidFill>
                  <a:srgbClr val="5A73B9"/>
                </a:solidFill>
                <a:effectLst/>
                <a:uLnTx/>
                <a:uFillTx/>
                <a:latin typeface="Arial"/>
                <a:ea typeface="+mn-ea"/>
                <a:cs typeface="Arial" pitchFamily="34" charset="0"/>
              </a:rPr>
              <a:t>code</a:t>
            </a:r>
            <a:r>
              <a:rPr kumimoji="0" lang="de-DE" sz="1400" b="1" i="0" u="none" strike="noStrike" kern="1200" cap="none" spc="0" normalizeH="0" baseline="0" noProof="0" dirty="0" smtClean="0">
                <a:ln>
                  <a:noFill/>
                </a:ln>
                <a:solidFill>
                  <a:srgbClr val="5A73B9"/>
                </a:solidFill>
                <a:effectLst/>
                <a:uLnTx/>
                <a:uFillTx/>
                <a:latin typeface="Arial"/>
                <a:ea typeface="+mn-ea"/>
                <a:cs typeface="Arial" pitchFamily="34" charset="0"/>
              </a:rPr>
              <a:t> </a:t>
            </a:r>
            <a:r>
              <a:rPr kumimoji="0" lang="de-DE" sz="1400" b="1" i="0" u="none" strike="noStrike" kern="1200" cap="none" spc="0" normalizeH="0" baseline="0" noProof="0" dirty="0" err="1" smtClean="0">
                <a:ln>
                  <a:noFill/>
                </a:ln>
                <a:solidFill>
                  <a:srgbClr val="5A73B9"/>
                </a:solidFill>
                <a:effectLst/>
                <a:uLnTx/>
                <a:uFillTx/>
                <a:latin typeface="Arial"/>
                <a:ea typeface="+mn-ea"/>
                <a:cs typeface="Arial" pitchFamily="34" charset="0"/>
              </a:rPr>
              <a:t>is</a:t>
            </a:r>
            <a:r>
              <a:rPr kumimoji="0" lang="de-DE" sz="1400" b="1" i="0" u="none" strike="noStrike" kern="1200" cap="none" spc="0" normalizeH="0" baseline="0" noProof="0" dirty="0" smtClean="0">
                <a:ln>
                  <a:noFill/>
                </a:ln>
                <a:solidFill>
                  <a:srgbClr val="5A73B9"/>
                </a:solidFill>
                <a:effectLst/>
                <a:uLnTx/>
                <a:uFillTx/>
                <a:latin typeface="Arial"/>
                <a:ea typeface="+mn-ea"/>
                <a:cs typeface="Arial" pitchFamily="34" charset="0"/>
              </a:rPr>
              <a:t> </a:t>
            </a:r>
            <a:r>
              <a:rPr kumimoji="0" lang="de-DE" sz="1400" b="1" i="0" u="none" strike="noStrike" kern="1200" cap="none" spc="0" normalizeH="0" baseline="0" noProof="0" dirty="0" err="1" smtClean="0">
                <a:ln>
                  <a:noFill/>
                </a:ln>
                <a:solidFill>
                  <a:srgbClr val="5A73B9"/>
                </a:solidFill>
                <a:effectLst/>
                <a:uLnTx/>
                <a:uFillTx/>
                <a:latin typeface="Arial"/>
                <a:ea typeface="+mn-ea"/>
                <a:cs typeface="Arial" pitchFamily="34" charset="0"/>
              </a:rPr>
              <a:t>wrong</a:t>
            </a:r>
            <a:r>
              <a:rPr kumimoji="0" lang="de-DE" sz="1200" b="1" i="0" u="none" strike="noStrike" kern="1200" cap="none" spc="0" normalizeH="0" baseline="0" noProof="0" dirty="0" smtClean="0">
                <a:ln>
                  <a:noFill/>
                </a:ln>
                <a:solidFill>
                  <a:srgbClr val="5A73B9"/>
                </a:solidFill>
                <a:effectLst/>
                <a:uLnTx/>
                <a:uFillTx/>
                <a:latin typeface="Arial"/>
                <a:ea typeface="+mn-ea"/>
                <a:cs typeface="Arial" pitchFamily="34" charset="0"/>
              </a:rPr>
              <a:t>:</a:t>
            </a:r>
          </a:p>
          <a:p>
            <a:pPr marL="356400" marR="0" lvl="2" indent="-144000" algn="l" defTabSz="914400" rtl="0" eaLnBrk="1" fontAlgn="auto" latinLnBrk="0" hangingPunct="1">
              <a:lnSpc>
                <a:spcPct val="100000"/>
              </a:lnSpc>
              <a:spcBef>
                <a:spcPts val="200"/>
              </a:spcBef>
              <a:spcAft>
                <a:spcPts val="400"/>
              </a:spcAft>
              <a:buClr>
                <a:srgbClr val="B2B2B2"/>
              </a:buClr>
              <a:buSzTx/>
              <a:buFont typeface="Arial" pitchFamily="34" charset="0"/>
              <a:buChar char="•"/>
              <a:tabLst/>
              <a:defRPr/>
            </a:pPr>
            <a:r>
              <a:rPr kumimoji="0" lang="en-US" sz="1400" b="1"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Thread B must be ready to be triggered</a:t>
            </a:r>
            <a:r>
              <a:rPr kumimoji="0" lang="en-US" sz="1200" b="1"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r>
            <a:br>
              <a:rPr kumimoji="0" lang="en-US" sz="1200" b="1"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br>
            <a:r>
              <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Thread A may call </a:t>
            </a:r>
            <a:r>
              <a:rPr kumimoji="0" lang="en-US" sz="12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notify_one</a:t>
            </a:r>
            <a:r>
              <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while B has not yet called wait(). B later calling wait() will cause an endless wait. Notification only works for already waiting threads.</a:t>
            </a:r>
          </a:p>
          <a:p>
            <a:pPr marL="356400" marR="0" lvl="2" indent="-144000" algn="l" defTabSz="914400" rtl="0" eaLnBrk="1" fontAlgn="auto" latinLnBrk="0" hangingPunct="1">
              <a:lnSpc>
                <a:spcPct val="100000"/>
              </a:lnSpc>
              <a:spcBef>
                <a:spcPts val="200"/>
              </a:spcBef>
              <a:spcAft>
                <a:spcPts val="400"/>
              </a:spcAft>
              <a:buClr>
                <a:srgbClr val="B2B2B2"/>
              </a:buClr>
              <a:buSzTx/>
              <a:buFont typeface="Arial" pitchFamily="34" charset="0"/>
              <a:buChar char="•"/>
              <a:tabLst/>
              <a:defRPr/>
            </a:pPr>
            <a:r>
              <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en-US" sz="1400" b="1"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wait() may return and the expected condition is still not fulfilled</a:t>
            </a:r>
          </a:p>
          <a:p>
            <a:pPr marL="633600" marR="0" lvl="3" indent="-126000" algn="l" defTabSz="914400" rtl="0" eaLnBrk="1" fontAlgn="auto" latinLnBrk="0" hangingPunct="1">
              <a:lnSpc>
                <a:spcPct val="100000"/>
              </a:lnSpc>
              <a:spcBef>
                <a:spcPts val="200"/>
              </a:spcBef>
              <a:spcAft>
                <a:spcPts val="40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limitations of threading library may lead to </a:t>
            </a:r>
            <a:r>
              <a:rPr kumimoji="0" lang="en-US" sz="1200" b="1"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a:t>
            </a:r>
            <a:r>
              <a:rPr kumimoji="0" lang="en-US" b="1"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spurious wakeups</a:t>
            </a:r>
            <a:r>
              <a:rPr kumimoji="0" lang="en-US" sz="1200" b="1"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a:t>
            </a:r>
            <a:r>
              <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i.e. wait() sometimes returns but nobody has called notify()</a:t>
            </a:r>
          </a:p>
          <a:p>
            <a:pPr marL="633600" marR="0" lvl="3" indent="-126000" algn="l" defTabSz="914400" rtl="0" eaLnBrk="1" fontAlgn="auto" latinLnBrk="0" hangingPunct="1">
              <a:lnSpc>
                <a:spcPct val="100000"/>
              </a:lnSpc>
              <a:spcBef>
                <a:spcPts val="200"/>
              </a:spcBef>
              <a:spcAft>
                <a:spcPts val="40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an other thread may have changed the data condition again after thread A has called notify() and before thread B can access data</a:t>
            </a:r>
          </a:p>
          <a:p>
            <a:pPr marL="0" marR="0" lvl="1" indent="-144000" algn="l" defTabSz="914400" rtl="0" eaLnBrk="1" fontAlgn="auto" latinLnBrk="0" hangingPunct="1">
              <a:lnSpc>
                <a:spcPct val="95000"/>
              </a:lnSpc>
              <a:spcBef>
                <a:spcPts val="200"/>
              </a:spcBef>
              <a:spcAft>
                <a:spcPts val="400"/>
              </a:spcAft>
              <a:buClr>
                <a:srgbClr val="B2B2B2"/>
              </a:buClr>
              <a:buSzTx/>
              <a:buFont typeface="Arial" pitchFamily="34" charset="0"/>
              <a:buNone/>
              <a:tabLst/>
              <a:defRPr/>
            </a:pPr>
            <a:r>
              <a:rPr kumimoji="0" lang="en-US" sz="1400" b="1" i="0" u="none" strike="noStrike" kern="1200" cap="none" spc="0" normalizeH="0" baseline="0" noProof="0" dirty="0" smtClean="0">
                <a:ln>
                  <a:noFill/>
                </a:ln>
                <a:solidFill>
                  <a:srgbClr val="5A73B9"/>
                </a:solidFill>
                <a:effectLst/>
                <a:uLnTx/>
                <a:uFillTx/>
                <a:latin typeface="Arial"/>
                <a:ea typeface="+mn-ea"/>
                <a:cs typeface="Arial" pitchFamily="34" charset="0"/>
              </a:rPr>
              <a:t>Conclusion</a:t>
            </a:r>
          </a:p>
          <a:p>
            <a:pPr marL="356400" marR="0" lvl="2" indent="-144000" algn="l" defTabSz="914400" rtl="0" eaLnBrk="1" fontAlgn="auto" latinLnBrk="0" hangingPunct="1">
              <a:lnSpc>
                <a:spcPct val="100000"/>
              </a:lnSpc>
              <a:spcBef>
                <a:spcPts val="200"/>
              </a:spcBef>
              <a:spcAft>
                <a:spcPts val="400"/>
              </a:spcAft>
              <a:buClr>
                <a:srgbClr val="B2B2B2"/>
              </a:buClr>
              <a:buSzTx/>
              <a:buFont typeface="Arial" pitchFamily="34" charset="0"/>
              <a:buChar char="•"/>
              <a:tabLst/>
              <a:defRPr/>
            </a:pPr>
            <a:r>
              <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Additional specific data are needed to be checked for some logical condition</a:t>
            </a:r>
          </a:p>
          <a:p>
            <a:pPr marL="356400" marR="0" lvl="2" indent="-144000" algn="l" defTabSz="914400" rtl="0" eaLnBrk="1" fontAlgn="auto" latinLnBrk="0" hangingPunct="1">
              <a:lnSpc>
                <a:spcPct val="100000"/>
              </a:lnSpc>
              <a:spcBef>
                <a:spcPts val="200"/>
              </a:spcBef>
              <a:spcAft>
                <a:spcPts val="400"/>
              </a:spcAft>
              <a:buClr>
                <a:srgbClr val="B2B2B2"/>
              </a:buClr>
              <a:buSzTx/>
              <a:buFont typeface="Arial" pitchFamily="34" charset="0"/>
              <a:buChar char="•"/>
              <a:tabLst/>
              <a:defRPr/>
            </a:pPr>
            <a:r>
              <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Receiving a notification from  a condition variable means:</a:t>
            </a:r>
            <a:br>
              <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br>
            <a:r>
              <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a:t>
            </a:r>
            <a:r>
              <a:rPr kumimoji="0" lang="en-US" sz="1200" b="1"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Now it's a good time to recheck your conditions.</a:t>
            </a:r>
            <a:br>
              <a:rPr kumimoji="0" lang="en-US" sz="1200" b="1"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br>
            <a:r>
              <a:rPr kumimoji="0" lang="en-US" sz="1200" b="1"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But be prepared that they are still not fulfilled!”</a:t>
            </a:r>
            <a:endPar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endParaRPr>
          </a:p>
          <a:p>
            <a:pPr marL="356400" marR="0" lvl="2" indent="-144000" algn="l" defTabSz="914400" rtl="0" eaLnBrk="1" fontAlgn="auto" latinLnBrk="0" hangingPunct="1">
              <a:lnSpc>
                <a:spcPct val="100000"/>
              </a:lnSpc>
              <a:spcBef>
                <a:spcPts val="200"/>
              </a:spcBef>
              <a:spcAft>
                <a:spcPts val="400"/>
              </a:spcAft>
              <a:buClr>
                <a:srgbClr val="B2B2B2"/>
              </a:buClr>
              <a:buSzTx/>
              <a:buFont typeface="Arial" pitchFamily="34" charset="0"/>
              <a:buChar char="•"/>
              <a:tabLst/>
              <a:defRPr/>
            </a:pPr>
            <a:endPar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endParaRPr>
          </a:p>
          <a:p>
            <a:pPr marL="212400" marR="0" lvl="2" indent="0" algn="l" defTabSz="914400" rtl="0" eaLnBrk="1" fontAlgn="auto" latinLnBrk="0" hangingPunct="1">
              <a:lnSpc>
                <a:spcPct val="100000"/>
              </a:lnSpc>
              <a:spcBef>
                <a:spcPct val="20000"/>
              </a:spcBef>
              <a:spcAft>
                <a:spcPts val="800"/>
              </a:spcAft>
              <a:buClr>
                <a:srgbClr val="B2B2B2"/>
              </a:buClr>
              <a:buSzTx/>
              <a:buFont typeface="Arial" pitchFamily="34" charset="0"/>
              <a:buNone/>
              <a:tabLst/>
              <a:defRPr/>
            </a:pPr>
            <a:endPar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endParaRPr>
          </a:p>
        </p:txBody>
      </p:sp>
      <p:sp>
        <p:nvSpPr>
          <p:cNvPr id="7" name="Rechteck 6"/>
          <p:cNvSpPr/>
          <p:nvPr/>
        </p:nvSpPr>
        <p:spPr>
          <a:xfrm>
            <a:off x="323528" y="3910518"/>
            <a:ext cx="6552728" cy="830997"/>
          </a:xfrm>
          <a:prstGeom prst="rect">
            <a:avLst/>
          </a:prstGeom>
          <a:solidFill>
            <a:srgbClr val="E12D2D">
              <a:lumMod val="20000"/>
              <a:lumOff val="80000"/>
            </a:srgbClr>
          </a:solidFill>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black"/>
                </a:solidFill>
                <a:effectLst/>
                <a:uLnTx/>
                <a:uFillTx/>
                <a:latin typeface="Arial"/>
              </a:rPr>
              <a:t>Never use a condition variable alone</a:t>
            </a:r>
            <a:r>
              <a:rPr kumimoji="0" lang="en-US" sz="1600" b="0" i="0" u="none" strike="noStrike" kern="0" cap="none" spc="0" normalizeH="0" baseline="0" noProof="0" dirty="0" smtClean="0">
                <a:ln>
                  <a:noFill/>
                </a:ln>
                <a:solidFill>
                  <a:prstClr val="black"/>
                </a:solidFill>
                <a:effectLst/>
                <a:uLnTx/>
                <a:uFillTx/>
                <a:latin typeface="Arial"/>
              </a:rPr>
              <a:t>!</a:t>
            </a:r>
            <a:br>
              <a:rPr kumimoji="0" lang="en-US" sz="1600" b="0" i="0" u="none" strike="noStrike" kern="0" cap="none" spc="0" normalizeH="0" baseline="0" noProof="0" dirty="0" smtClean="0">
                <a:ln>
                  <a:noFill/>
                </a:ln>
                <a:solidFill>
                  <a:prstClr val="black"/>
                </a:solidFill>
                <a:effectLst/>
                <a:uLnTx/>
                <a:uFillTx/>
                <a:latin typeface="Arial"/>
              </a:rPr>
            </a:br>
            <a:r>
              <a:rPr kumimoji="0" lang="en-US" sz="1600" b="0" i="0" u="none" strike="noStrike" kern="0" cap="none" spc="0" normalizeH="0" baseline="0" noProof="0" dirty="0" smtClean="0">
                <a:ln>
                  <a:noFill/>
                </a:ln>
                <a:solidFill>
                  <a:prstClr val="black"/>
                </a:solidFill>
                <a:effectLst/>
                <a:uLnTx/>
                <a:uFillTx/>
                <a:latin typeface="Arial"/>
              </a:rPr>
              <a:t>A condition variable must always be used together with a </a:t>
            </a:r>
            <a:r>
              <a:rPr kumimoji="0" lang="en-US" sz="1600" b="1" i="0" u="none" strike="noStrike" kern="0" cap="none" spc="0" normalizeH="0" baseline="0" noProof="0" dirty="0" err="1" smtClean="0">
                <a:ln>
                  <a:noFill/>
                </a:ln>
                <a:solidFill>
                  <a:prstClr val="black"/>
                </a:solidFill>
                <a:effectLst/>
                <a:uLnTx/>
                <a:uFillTx/>
                <a:latin typeface="Arial"/>
              </a:rPr>
              <a:t>mutex</a:t>
            </a:r>
            <a:r>
              <a:rPr kumimoji="0" lang="en-US" sz="1600" b="0" i="0" u="none" strike="noStrike" kern="0" cap="none" spc="0" normalizeH="0" baseline="0" noProof="0" dirty="0" smtClean="0">
                <a:ln>
                  <a:noFill/>
                </a:ln>
                <a:solidFill>
                  <a:prstClr val="black"/>
                </a:solidFill>
                <a:effectLst/>
                <a:uLnTx/>
                <a:uFillTx/>
                <a:latin typeface="Arial"/>
              </a:rPr>
              <a:t> and some </a:t>
            </a:r>
            <a:r>
              <a:rPr kumimoji="0" lang="en-US" sz="1600" b="1" i="0" u="none" strike="noStrike" kern="0" cap="none" spc="0" normalizeH="0" baseline="0" noProof="0" dirty="0" smtClean="0">
                <a:ln>
                  <a:noFill/>
                </a:ln>
                <a:solidFill>
                  <a:prstClr val="black"/>
                </a:solidFill>
                <a:effectLst/>
                <a:uLnTx/>
                <a:uFillTx/>
                <a:latin typeface="Arial"/>
              </a:rPr>
              <a:t>specific data</a:t>
            </a:r>
            <a:r>
              <a:rPr kumimoji="0" lang="en-US" sz="1600" b="0" i="0" u="none" strike="noStrike" kern="0" cap="none" spc="0" normalizeH="0" baseline="0" noProof="0" dirty="0" smtClean="0">
                <a:ln>
                  <a:noFill/>
                </a:ln>
                <a:solidFill>
                  <a:prstClr val="black"/>
                </a:solidFill>
                <a:effectLst/>
                <a:uLnTx/>
                <a:uFillTx/>
                <a:latin typeface="Arial"/>
              </a:rPr>
              <a:t> protected by this </a:t>
            </a:r>
            <a:r>
              <a:rPr kumimoji="0" lang="en-US" sz="1600" b="0" i="0" u="none" strike="noStrike" kern="0" cap="none" spc="0" normalizeH="0" baseline="0" noProof="0" dirty="0" err="1" smtClean="0">
                <a:ln>
                  <a:noFill/>
                </a:ln>
                <a:solidFill>
                  <a:prstClr val="black"/>
                </a:solidFill>
                <a:effectLst/>
                <a:uLnTx/>
                <a:uFillTx/>
                <a:latin typeface="Arial"/>
              </a:rPr>
              <a:t>mutex</a:t>
            </a:r>
            <a:r>
              <a:rPr kumimoji="0" lang="en-US" sz="1600" b="0" i="0" u="none" strike="noStrike" kern="0" cap="none" spc="0" normalizeH="0" baseline="0" noProof="0" dirty="0" smtClean="0">
                <a:ln>
                  <a:noFill/>
                </a:ln>
                <a:solidFill>
                  <a:prstClr val="black"/>
                </a:solidFill>
                <a:effectLst/>
                <a:uLnTx/>
                <a:uFillTx/>
                <a:latin typeface="Arial"/>
              </a:rPr>
              <a:t>! </a:t>
            </a:r>
            <a:endParaRPr kumimoji="0" lang="de-DE" sz="1600" b="0" i="0" u="none" strike="noStrike" kern="0" cap="none" spc="0" normalizeH="0" baseline="0" noProof="0" dirty="0" smtClean="0">
              <a:ln>
                <a:noFill/>
              </a:ln>
              <a:solidFill>
                <a:prstClr val="black"/>
              </a:solidFill>
              <a:effectLst/>
              <a:uLnTx/>
              <a:uFillTx/>
              <a:latin typeface="Arial"/>
            </a:endParaRPr>
          </a:p>
        </p:txBody>
      </p:sp>
    </p:spTree>
    <p:extLst>
      <p:ext uri="{BB962C8B-B14F-4D97-AF65-F5344CB8AC3E}">
        <p14:creationId xmlns:p14="http://schemas.microsoft.com/office/powerpoint/2010/main" val="32538603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Safe </a:t>
            </a:r>
            <a:r>
              <a:rPr lang="de-DE" dirty="0" err="1"/>
              <a:t>usage</a:t>
            </a:r>
            <a:r>
              <a:rPr lang="de-DE" dirty="0"/>
              <a:t> </a:t>
            </a:r>
            <a:r>
              <a:rPr lang="de-DE" dirty="0" err="1"/>
              <a:t>of</a:t>
            </a:r>
            <a:r>
              <a:rPr lang="de-DE" dirty="0"/>
              <a:t> </a:t>
            </a:r>
            <a:r>
              <a:rPr lang="de-DE" dirty="0" err="1"/>
              <a:t>condition</a:t>
            </a:r>
            <a:r>
              <a:rPr lang="de-DE" dirty="0"/>
              <a:t> variables - I</a:t>
            </a:r>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7092255" y="51470"/>
            <a:ext cx="1800225" cy="504056"/>
          </a:xfrm>
        </p:spPr>
        <p:txBody>
          <a:bodyPr>
            <a:normAutofit/>
          </a:bodyPr>
          <a:lstStyle/>
          <a:p>
            <a:r>
              <a:rPr lang="de-DE" dirty="0" err="1"/>
              <a:t>Wait</a:t>
            </a:r>
            <a:r>
              <a:rPr lang="de-DE" dirty="0"/>
              <a:t> </a:t>
            </a:r>
            <a:r>
              <a:rPr lang="de-DE" dirty="0" err="1"/>
              <a:t>and</a:t>
            </a:r>
            <a:r>
              <a:rPr lang="de-DE" dirty="0"/>
              <a:t> </a:t>
            </a:r>
            <a:r>
              <a:rPr lang="de-DE" dirty="0" smtClean="0"/>
              <a:t>Signal</a:t>
            </a:r>
            <a:br>
              <a:rPr lang="de-DE" dirty="0" smtClean="0"/>
            </a:br>
            <a:r>
              <a:rPr lang="de-DE" dirty="0" smtClean="0"/>
              <a:t> </a:t>
            </a:r>
            <a:r>
              <a:rPr lang="de-DE" dirty="0"/>
              <a:t>- </a:t>
            </a:r>
            <a:r>
              <a:rPr lang="de-DE" dirty="0" err="1"/>
              <a:t>Condition</a:t>
            </a:r>
            <a:r>
              <a:rPr lang="de-DE" dirty="0"/>
              <a:t> variables</a:t>
            </a:r>
          </a:p>
          <a:p>
            <a:endParaRPr lang="de-DE" dirty="0"/>
          </a:p>
        </p:txBody>
      </p:sp>
      <p:sp>
        <p:nvSpPr>
          <p:cNvPr id="6" name="Rechteck 5"/>
          <p:cNvSpPr/>
          <p:nvPr/>
        </p:nvSpPr>
        <p:spPr>
          <a:xfrm>
            <a:off x="205036" y="713824"/>
            <a:ext cx="8712968" cy="1200329"/>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srgbClr val="008000"/>
                </a:solidFill>
                <a:effectLst/>
                <a:highlight>
                  <a:srgbClr val="FFFFFF"/>
                </a:highlight>
                <a:uLnTx/>
                <a:uFillTx/>
                <a:latin typeface="Consolas"/>
              </a:rPr>
              <a:t>// Data definitions shared by all threads</a:t>
            </a:r>
            <a:endParaRPr kumimoji="0" lang="en-US" sz="1200" b="1"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80808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808080"/>
                </a:solidFill>
                <a:effectLst/>
                <a:highlight>
                  <a:srgbClr val="FFFFFF"/>
                </a:highlight>
                <a:uLnTx/>
                <a:uFillTx/>
                <a:latin typeface="Consolas"/>
              </a:rPr>
              <a:t>include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A31515"/>
                </a:solidFill>
                <a:effectLst/>
                <a:highlight>
                  <a:srgbClr val="FFFFFF"/>
                </a:highlight>
                <a:uLnTx/>
                <a:uFillTx/>
                <a:latin typeface="Consolas"/>
              </a:rPr>
              <a:t>&lt;</a:t>
            </a:r>
            <a:r>
              <a:rPr kumimoji="0" lang="de-DE" sz="1200" b="0" i="0" u="none" strike="noStrike" kern="0" cap="none" spc="0" normalizeH="0" baseline="0" noProof="0" dirty="0" err="1" smtClean="0">
                <a:ln>
                  <a:noFill/>
                </a:ln>
                <a:solidFill>
                  <a:srgbClr val="A31515"/>
                </a:solidFill>
                <a:effectLst/>
                <a:highlight>
                  <a:srgbClr val="FFFFFF"/>
                </a:highlight>
                <a:uLnTx/>
                <a:uFillTx/>
                <a:latin typeface="Consolas"/>
              </a:rPr>
              <a:t>mutex</a:t>
            </a:r>
            <a:r>
              <a:rPr kumimoji="0" lang="de-DE" sz="1200" b="0" i="0" u="none" strike="noStrike" kern="0" cap="none" spc="0" normalizeH="0" baseline="0" noProof="0" dirty="0" smtClean="0">
                <a:ln>
                  <a:noFill/>
                </a:ln>
                <a:solidFill>
                  <a:srgbClr val="A31515"/>
                </a:solidFill>
                <a:effectLst/>
                <a:highlight>
                  <a:srgbClr val="FFFFFF"/>
                </a:highlight>
                <a:uLnTx/>
                <a:uFillTx/>
                <a:latin typeface="Consolas"/>
              </a:rPr>
              <a:t>&gt;</a:t>
            </a: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80808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808080"/>
                </a:solidFill>
                <a:effectLst/>
                <a:highlight>
                  <a:srgbClr val="FFFFFF"/>
                </a:highlight>
                <a:uLnTx/>
                <a:uFillTx/>
                <a:latin typeface="Consolas"/>
              </a:rPr>
              <a:t>include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A31515"/>
                </a:solidFill>
                <a:effectLst/>
                <a:highlight>
                  <a:srgbClr val="FFFFFF"/>
                </a:highlight>
                <a:uLnTx/>
                <a:uFillTx/>
                <a:latin typeface="Consolas"/>
              </a:rPr>
              <a:t>&lt;</a:t>
            </a:r>
            <a:r>
              <a:rPr kumimoji="0" lang="de-DE" sz="1200" b="0" i="0" u="none" strike="noStrike" kern="0" cap="none" spc="0" normalizeH="0" baseline="0" noProof="0" dirty="0" err="1" smtClean="0">
                <a:ln>
                  <a:noFill/>
                </a:ln>
                <a:solidFill>
                  <a:srgbClr val="A31515"/>
                </a:solidFill>
                <a:effectLst/>
                <a:highlight>
                  <a:srgbClr val="FFFFFF"/>
                </a:highlight>
                <a:uLnTx/>
                <a:uFillTx/>
                <a:latin typeface="Consolas"/>
              </a:rPr>
              <a:t>condition_variable</a:t>
            </a:r>
            <a:r>
              <a:rPr kumimoji="0" lang="de-DE" sz="1200" b="0" i="0" u="none" strike="noStrike" kern="0" cap="none" spc="0" normalizeH="0" baseline="0" noProof="0" dirty="0" smtClean="0">
                <a:ln>
                  <a:noFill/>
                </a:ln>
                <a:solidFill>
                  <a:srgbClr val="A31515"/>
                </a:solidFill>
                <a:effectLst/>
                <a:highlight>
                  <a:srgbClr val="FFFFFF"/>
                </a:highlight>
                <a:uLnTx/>
                <a:uFillTx/>
                <a:latin typeface="Consolas"/>
              </a:rPr>
              <a:t>&gt;</a:t>
            </a: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SomeSpecificDataStructure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1" i="0" u="none" strike="noStrike" kern="0" cap="none" spc="0" normalizeH="0" baseline="0" noProof="0" dirty="0" err="1" smtClean="0">
                <a:ln>
                  <a:noFill/>
                </a:ln>
                <a:solidFill>
                  <a:srgbClr val="000000"/>
                </a:solidFill>
                <a:effectLst/>
                <a:highlight>
                  <a:srgbClr val="FFFFFF"/>
                </a:highlight>
                <a:uLnTx/>
                <a:uFillTx/>
                <a:latin typeface="Consolas"/>
              </a:rPr>
              <a:t>mySpecificData</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contains</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logical</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conditions</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en-US" sz="1200" b="0" i="0" u="none" strike="noStrike" kern="0" cap="none" spc="0" normalizeH="0" baseline="0" noProof="0" dirty="0" err="1" smtClean="0">
                <a:ln>
                  <a:noFill/>
                </a:ln>
                <a:solidFill>
                  <a:srgbClr val="000000"/>
                </a:solidFill>
                <a:effectLst/>
                <a:highlight>
                  <a:srgbClr val="FFFFFF"/>
                </a:highlight>
                <a:uLnTx/>
                <a:uFillTx/>
                <a:latin typeface="Consolas"/>
              </a:rPr>
              <a:t>mutex</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200" b="1" i="0" u="none" strike="noStrike" kern="0" cap="none" spc="0" normalizeH="0" baseline="0" noProof="0" dirty="0" err="1" smtClean="0">
                <a:ln>
                  <a:noFill/>
                </a:ln>
                <a:solidFill>
                  <a:srgbClr val="000000"/>
                </a:solidFill>
                <a:effectLst/>
                <a:highlight>
                  <a:srgbClr val="FFFFFF"/>
                </a:highlight>
                <a:uLnTx/>
                <a:uFillTx/>
                <a:latin typeface="Consolas"/>
              </a:rPr>
              <a:t>myDataMutex</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200" b="0" i="0" u="none" strike="noStrike" kern="0" cap="none" spc="0" normalizeH="0" baseline="0" noProof="0" dirty="0" smtClean="0">
                <a:ln>
                  <a:noFill/>
                </a:ln>
                <a:solidFill>
                  <a:srgbClr val="008000"/>
                </a:solidFill>
                <a:effectLst/>
                <a:highlight>
                  <a:srgbClr val="FFFFFF"/>
                </a:highlight>
                <a:uLnTx/>
                <a:uFillTx/>
                <a:latin typeface="Consolas"/>
              </a:rPr>
              <a:t>// to protect access to specific data</a:t>
            </a:r>
            <a:endParaRPr kumimoji="0" lang="en-US"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en-US" sz="1200" b="0" i="0" u="none" strike="noStrike" kern="0" cap="none" spc="0" normalizeH="0" baseline="0" noProof="0" dirty="0" err="1" smtClean="0">
                <a:ln>
                  <a:noFill/>
                </a:ln>
                <a:solidFill>
                  <a:srgbClr val="000000"/>
                </a:solidFill>
                <a:effectLst/>
                <a:highlight>
                  <a:srgbClr val="FFFFFF"/>
                </a:highlight>
                <a:uLnTx/>
                <a:uFillTx/>
                <a:latin typeface="Consolas"/>
              </a:rPr>
              <a:t>condition_variable</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200" b="1" i="0" u="none" strike="noStrike" kern="0" cap="none" spc="0" normalizeH="0" baseline="0" noProof="0" dirty="0" err="1" smtClean="0">
                <a:ln>
                  <a:noFill/>
                </a:ln>
                <a:solidFill>
                  <a:srgbClr val="000000"/>
                </a:solidFill>
                <a:effectLst/>
                <a:highlight>
                  <a:srgbClr val="FFFFFF"/>
                </a:highlight>
                <a:uLnTx/>
                <a:uFillTx/>
                <a:latin typeface="Consolas"/>
              </a:rPr>
              <a:t>myCondVar</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200" b="0" i="0" u="none" strike="noStrike" kern="0" cap="none" spc="0" normalizeH="0" baseline="0" noProof="0" dirty="0" smtClean="0">
                <a:ln>
                  <a:noFill/>
                </a:ln>
                <a:solidFill>
                  <a:srgbClr val="008000"/>
                </a:solidFill>
                <a:effectLst/>
                <a:highlight>
                  <a:srgbClr val="FFFFFF"/>
                </a:highlight>
                <a:uLnTx/>
                <a:uFillTx/>
                <a:latin typeface="Consolas"/>
              </a:rPr>
              <a:t>// to trigger rechecking of conditions</a:t>
            </a:r>
            <a:endParaRPr kumimoji="0" lang="en-US" sz="1200" b="0" i="0" u="none" strike="noStrike" kern="0" cap="none" spc="0" normalizeH="0" baseline="0" noProof="0" dirty="0" smtClean="0">
              <a:ln>
                <a:noFill/>
              </a:ln>
              <a:solidFill>
                <a:srgbClr val="000000"/>
              </a:solidFill>
              <a:effectLst/>
              <a:highlight>
                <a:srgbClr val="FFFFFF"/>
              </a:highlight>
              <a:uLnTx/>
              <a:uFillTx/>
              <a:latin typeface="Consolas"/>
            </a:endParaRPr>
          </a:p>
        </p:txBody>
      </p:sp>
      <p:sp>
        <p:nvSpPr>
          <p:cNvPr id="7" name="Rechteck 6"/>
          <p:cNvSpPr/>
          <p:nvPr/>
        </p:nvSpPr>
        <p:spPr>
          <a:xfrm>
            <a:off x="221060" y="2005211"/>
            <a:ext cx="6174432" cy="2677656"/>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 Thread A</a:t>
            </a: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do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some</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work</a:t>
            </a: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lock_guard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&lt;</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mutex</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&gt;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guard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myDataMutex</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200" b="0" i="0" u="none" strike="noStrike" kern="0" cap="none" spc="0" normalizeH="0" baseline="0" noProof="0" dirty="0" smtClean="0">
                <a:ln>
                  <a:noFill/>
                </a:ln>
                <a:solidFill>
                  <a:srgbClr val="008000"/>
                </a:solidFill>
                <a:effectLst/>
                <a:highlight>
                  <a:srgbClr val="FFFFFF"/>
                </a:highlight>
                <a:uLnTx/>
                <a:uFillTx/>
                <a:latin typeface="Consolas"/>
              </a:rPr>
              <a:t>// access specific data and prepare all</a:t>
            </a:r>
            <a:br>
              <a:rPr kumimoji="0" lang="en-US" sz="1200" b="0" i="0" u="none" strike="noStrike" kern="0" cap="none" spc="0" normalizeH="0" baseline="0" noProof="0" dirty="0" smtClean="0">
                <a:ln>
                  <a:noFill/>
                </a:ln>
                <a:solidFill>
                  <a:srgbClr val="008000"/>
                </a:solidFill>
                <a:effectLst/>
                <a:highlight>
                  <a:srgbClr val="FFFFFF"/>
                </a:highlight>
                <a:uLnTx/>
                <a:uFillTx/>
                <a:latin typeface="Consolas"/>
              </a:rPr>
            </a:b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200" b="0" i="0" u="none" strike="noStrike" kern="0" cap="none" spc="0" normalizeH="0" baseline="0" noProof="0" dirty="0" smtClean="0">
                <a:ln>
                  <a:noFill/>
                </a:ln>
                <a:solidFill>
                  <a:srgbClr val="008000"/>
                </a:solidFill>
                <a:effectLst/>
                <a:highlight>
                  <a:srgbClr val="FFFFFF"/>
                </a:highlight>
                <a:uLnTx/>
                <a:uFillTx/>
                <a:latin typeface="Consolas"/>
              </a:rPr>
              <a:t>// for continuation by thread B</a:t>
            </a:r>
            <a:endParaRPr kumimoji="0" lang="en-US"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mySpecificData.SomeField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 ..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release</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lock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and</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mutex</a:t>
            </a: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200" b="0" i="0" u="none" strike="noStrike" kern="0" cap="none" spc="0" normalizeH="0" baseline="0" noProof="0" dirty="0" smtClean="0">
                <a:ln>
                  <a:noFill/>
                </a:ln>
                <a:solidFill>
                  <a:srgbClr val="008000"/>
                </a:solidFill>
                <a:effectLst/>
                <a:highlight>
                  <a:srgbClr val="FFFFFF"/>
                </a:highlight>
                <a:uLnTx/>
                <a:uFillTx/>
                <a:latin typeface="Consolas"/>
              </a:rPr>
              <a:t>// Trigger thread B to recheck conditions</a:t>
            </a:r>
            <a:endParaRPr kumimoji="0" lang="en-US"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myCondVar.</a:t>
            </a:r>
            <a:r>
              <a:rPr kumimoji="0" lang="de-DE" sz="1200" b="1" i="0" u="none" strike="noStrike" kern="0" cap="none" spc="0" normalizeH="0" baseline="0" noProof="0" dirty="0" err="1" smtClean="0">
                <a:ln>
                  <a:noFill/>
                </a:ln>
                <a:solidFill>
                  <a:srgbClr val="000000"/>
                </a:solidFill>
                <a:effectLst/>
                <a:highlight>
                  <a:srgbClr val="FFFFFF"/>
                </a:highlight>
                <a:uLnTx/>
                <a:uFillTx/>
                <a:latin typeface="Consolas"/>
              </a:rPr>
              <a:t>notify_one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en-US" sz="1200" b="0" i="0" u="none" strike="noStrike" kern="0" cap="none" spc="0" normalizeH="0" baseline="0" noProof="0" dirty="0" smtClean="0">
                <a:ln>
                  <a:noFill/>
                </a:ln>
                <a:solidFill>
                  <a:srgbClr val="008000"/>
                </a:solidFill>
                <a:effectLst/>
                <a:highlight>
                  <a:srgbClr val="FFFFFF"/>
                </a:highlight>
                <a:uLnTx/>
                <a:uFillTx/>
                <a:latin typeface="Consolas"/>
              </a:rPr>
              <a:t>// continue with some other work</a:t>
            </a:r>
            <a:endParaRPr kumimoji="0" lang="en-US" sz="1200" b="0" i="0" u="none" strike="noStrike" kern="0" cap="none" spc="0" normalizeH="0" baseline="0" noProof="0" dirty="0" smtClean="0">
              <a:ln>
                <a:noFill/>
              </a:ln>
              <a:solidFill>
                <a:srgbClr val="000000"/>
              </a:solidFill>
              <a:effectLst/>
              <a:highlight>
                <a:srgbClr val="FFFFFF"/>
              </a:highlight>
              <a:uLnTx/>
              <a:uFillTx/>
              <a:latin typeface="Consolas"/>
            </a:endParaRPr>
          </a:p>
        </p:txBody>
      </p:sp>
      <p:sp>
        <p:nvSpPr>
          <p:cNvPr id="8" name="Rechteck 7"/>
          <p:cNvSpPr/>
          <p:nvPr/>
        </p:nvSpPr>
        <p:spPr>
          <a:xfrm>
            <a:off x="6268144" y="2571750"/>
            <a:ext cx="2264296" cy="772289"/>
          </a:xfrm>
          <a:prstGeom prst="rect">
            <a:avLst/>
          </a:prstGeom>
          <a:solidFill>
            <a:srgbClr val="E12D2D">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rPr>
              <a:t>Change shared data within locked section</a:t>
            </a:r>
          </a:p>
        </p:txBody>
      </p:sp>
      <p:cxnSp>
        <p:nvCxnSpPr>
          <p:cNvPr id="9" name="Gerade Verbindung mit Pfeil 8"/>
          <p:cNvCxnSpPr/>
          <p:nvPr/>
        </p:nvCxnSpPr>
        <p:spPr>
          <a:xfrm flipH="1">
            <a:off x="3707904" y="2931790"/>
            <a:ext cx="2448272" cy="288032"/>
          </a:xfrm>
          <a:prstGeom prst="straightConnector1">
            <a:avLst/>
          </a:prstGeom>
          <a:noFill/>
          <a:ln w="25400" cap="flat" cmpd="sng" algn="ctr">
            <a:solidFill>
              <a:srgbClr val="E12D2D">
                <a:shade val="95000"/>
                <a:satMod val="105000"/>
              </a:srgbClr>
            </a:solidFill>
            <a:prstDash val="solid"/>
            <a:tailEnd type="arrow"/>
          </a:ln>
          <a:effectLst/>
        </p:spPr>
      </p:cxnSp>
      <p:sp>
        <p:nvSpPr>
          <p:cNvPr id="10" name="Rechteck 9"/>
          <p:cNvSpPr/>
          <p:nvPr/>
        </p:nvSpPr>
        <p:spPr>
          <a:xfrm>
            <a:off x="6270501" y="3723878"/>
            <a:ext cx="1882849" cy="720080"/>
          </a:xfrm>
          <a:prstGeom prst="rect">
            <a:avLst/>
          </a:prstGeom>
          <a:solidFill>
            <a:srgbClr val="E12D2D">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rPr>
              <a:t>Notify outside of locked section</a:t>
            </a:r>
          </a:p>
        </p:txBody>
      </p:sp>
      <p:cxnSp>
        <p:nvCxnSpPr>
          <p:cNvPr id="11" name="Gerade Verbindung mit Pfeil 10"/>
          <p:cNvCxnSpPr/>
          <p:nvPr/>
        </p:nvCxnSpPr>
        <p:spPr>
          <a:xfrm flipH="1">
            <a:off x="3707904" y="5020022"/>
            <a:ext cx="2448272" cy="0"/>
          </a:xfrm>
          <a:prstGeom prst="straightConnector1">
            <a:avLst/>
          </a:prstGeom>
          <a:noFill/>
          <a:ln w="25400" cap="flat" cmpd="sng" algn="ctr">
            <a:solidFill>
              <a:srgbClr val="E12D2D">
                <a:shade val="95000"/>
                <a:satMod val="105000"/>
              </a:srgbClr>
            </a:solidFill>
            <a:prstDash val="solid"/>
            <a:tailEnd type="arrow"/>
          </a:ln>
          <a:effectLst/>
        </p:spPr>
      </p:cxnSp>
      <p:cxnSp>
        <p:nvCxnSpPr>
          <p:cNvPr id="14" name="Gerade Verbindung mit Pfeil 13"/>
          <p:cNvCxnSpPr/>
          <p:nvPr/>
        </p:nvCxnSpPr>
        <p:spPr>
          <a:xfrm flipH="1">
            <a:off x="3707904" y="4155926"/>
            <a:ext cx="2448272" cy="0"/>
          </a:xfrm>
          <a:prstGeom prst="straightConnector1">
            <a:avLst/>
          </a:prstGeom>
          <a:noFill/>
          <a:ln w="25400" cap="flat" cmpd="sng" algn="ctr">
            <a:solidFill>
              <a:srgbClr val="E12D2D">
                <a:shade val="95000"/>
                <a:satMod val="105000"/>
              </a:srgbClr>
            </a:solidFill>
            <a:prstDash val="solid"/>
            <a:tailEnd type="arrow"/>
          </a:ln>
          <a:effectLst/>
        </p:spPr>
      </p:cxnSp>
    </p:spTree>
    <p:extLst>
      <p:ext uri="{BB962C8B-B14F-4D97-AF65-F5344CB8AC3E}">
        <p14:creationId xmlns:p14="http://schemas.microsoft.com/office/powerpoint/2010/main" val="29459454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Safe </a:t>
            </a:r>
            <a:r>
              <a:rPr lang="de-DE" dirty="0" err="1"/>
              <a:t>usage</a:t>
            </a:r>
            <a:r>
              <a:rPr lang="de-DE" dirty="0"/>
              <a:t> </a:t>
            </a:r>
            <a:r>
              <a:rPr lang="de-DE" dirty="0" err="1"/>
              <a:t>of</a:t>
            </a:r>
            <a:r>
              <a:rPr lang="de-DE" dirty="0"/>
              <a:t> </a:t>
            </a:r>
            <a:r>
              <a:rPr lang="de-DE" dirty="0" err="1"/>
              <a:t>condition</a:t>
            </a:r>
            <a:r>
              <a:rPr lang="de-DE" dirty="0"/>
              <a:t> variables - II</a:t>
            </a:r>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7092255" y="51470"/>
            <a:ext cx="1800225" cy="504056"/>
          </a:xfrm>
        </p:spPr>
        <p:txBody>
          <a:bodyPr>
            <a:normAutofit/>
          </a:bodyPr>
          <a:lstStyle/>
          <a:p>
            <a:r>
              <a:rPr lang="de-DE" dirty="0" err="1"/>
              <a:t>Wait</a:t>
            </a:r>
            <a:r>
              <a:rPr lang="de-DE" dirty="0"/>
              <a:t> </a:t>
            </a:r>
            <a:r>
              <a:rPr lang="de-DE" dirty="0" err="1"/>
              <a:t>and</a:t>
            </a:r>
            <a:r>
              <a:rPr lang="de-DE" dirty="0"/>
              <a:t> </a:t>
            </a:r>
            <a:r>
              <a:rPr lang="de-DE" dirty="0" smtClean="0"/>
              <a:t>Signal</a:t>
            </a:r>
            <a:br>
              <a:rPr lang="de-DE" dirty="0" smtClean="0"/>
            </a:br>
            <a:r>
              <a:rPr lang="de-DE" dirty="0" smtClean="0"/>
              <a:t> </a:t>
            </a:r>
            <a:r>
              <a:rPr lang="de-DE" dirty="0"/>
              <a:t>- </a:t>
            </a:r>
            <a:r>
              <a:rPr lang="de-DE" dirty="0" err="1"/>
              <a:t>Condition</a:t>
            </a:r>
            <a:r>
              <a:rPr lang="de-DE" dirty="0"/>
              <a:t> variables</a:t>
            </a:r>
          </a:p>
          <a:p>
            <a:endParaRPr lang="de-DE" dirty="0"/>
          </a:p>
        </p:txBody>
      </p:sp>
      <p:sp>
        <p:nvSpPr>
          <p:cNvPr id="6" name="Rechteck 5"/>
          <p:cNvSpPr/>
          <p:nvPr/>
        </p:nvSpPr>
        <p:spPr>
          <a:xfrm>
            <a:off x="228302" y="2166992"/>
            <a:ext cx="7944095" cy="2492990"/>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Thread B</a:t>
            </a: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8000"/>
                </a:solidFill>
                <a:effectLst/>
                <a:highlight>
                  <a:srgbClr val="FFFFFF"/>
                </a:highlight>
                <a:uLnTx/>
                <a:uFillTx/>
                <a:latin typeface="Consolas"/>
              </a:rPr>
              <a:t>//--- wait until data are prepared ---</a:t>
            </a:r>
            <a:endParaRPr kumimoji="0" lang="en-US"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unique_lock</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&lt;</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mutex</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&gt;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uLock</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myDataMutex</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while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DataAreReadyForProcessing</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myCondVar.wait</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uLock</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unlocks</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while</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waiting</a:t>
            </a: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locks</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again</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when</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returning</a:t>
            </a: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process</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data</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8000"/>
                </a:solidFill>
                <a:effectLst/>
                <a:highlight>
                  <a:srgbClr val="FFFFFF"/>
                </a:highlight>
                <a:uLnTx/>
                <a:uFillTx/>
                <a:latin typeface="Consolas"/>
              </a:rPr>
              <a:t>// here the </a:t>
            </a:r>
            <a:r>
              <a:rPr kumimoji="0" lang="en-US" sz="1200" b="0" i="0" u="none" strike="noStrike" kern="0" cap="none" spc="0" normalizeH="0" baseline="0" noProof="0" dirty="0" err="1" smtClean="0">
                <a:ln>
                  <a:noFill/>
                </a:ln>
                <a:solidFill>
                  <a:srgbClr val="008000"/>
                </a:solidFill>
                <a:effectLst/>
                <a:highlight>
                  <a:srgbClr val="FFFFFF"/>
                </a:highlight>
                <a:uLnTx/>
                <a:uFillTx/>
                <a:latin typeface="Consolas"/>
              </a:rPr>
              <a:t>mutex</a:t>
            </a:r>
            <a:r>
              <a:rPr kumimoji="0" lang="en-US" sz="1200" b="0" i="0" u="none" strike="noStrike" kern="0" cap="none" spc="0" normalizeH="0" baseline="0" noProof="0" dirty="0" smtClean="0">
                <a:ln>
                  <a:noFill/>
                </a:ln>
                <a:solidFill>
                  <a:srgbClr val="008000"/>
                </a:solidFill>
                <a:effectLst/>
                <a:highlight>
                  <a:srgbClr val="FFFFFF"/>
                </a:highlight>
                <a:uLnTx/>
                <a:uFillTx/>
                <a:latin typeface="Consolas"/>
              </a:rPr>
              <a:t> is still/again locked and you can access data</a:t>
            </a:r>
            <a:endParaRPr kumimoji="0" lang="en-US"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mySpecificData.SomeField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 ..</a:t>
            </a:r>
          </a:p>
        </p:txBody>
      </p:sp>
      <p:cxnSp>
        <p:nvCxnSpPr>
          <p:cNvPr id="7" name="Gerade Verbindung mit Pfeil 6"/>
          <p:cNvCxnSpPr/>
          <p:nvPr/>
        </p:nvCxnSpPr>
        <p:spPr>
          <a:xfrm flipH="1">
            <a:off x="3563888" y="3039802"/>
            <a:ext cx="2654908" cy="0"/>
          </a:xfrm>
          <a:prstGeom prst="straightConnector1">
            <a:avLst/>
          </a:prstGeom>
          <a:noFill/>
          <a:ln w="25400" cap="flat" cmpd="sng" algn="ctr">
            <a:solidFill>
              <a:srgbClr val="E12D2D">
                <a:shade val="95000"/>
                <a:satMod val="105000"/>
              </a:srgbClr>
            </a:solidFill>
            <a:prstDash val="solid"/>
            <a:tailEnd type="arrow"/>
          </a:ln>
          <a:effectLst/>
        </p:spPr>
      </p:cxnSp>
      <p:sp>
        <p:nvSpPr>
          <p:cNvPr id="8" name="Rechteck 7"/>
          <p:cNvSpPr/>
          <p:nvPr/>
        </p:nvSpPr>
        <p:spPr>
          <a:xfrm>
            <a:off x="228302" y="627534"/>
            <a:ext cx="4572000" cy="1384995"/>
          </a:xfrm>
          <a:prstGeom prst="rect">
            <a:avLst/>
          </a:prstGeom>
          <a:solidFill>
            <a:srgbClr val="F3F3F3"/>
          </a:solidFill>
          <a:ln>
            <a:solidFill>
              <a:sysClr val="windowText" lastClr="000000"/>
            </a:solidFill>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Helper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function</a:t>
            </a: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bool</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DataAreReadyForProcessing</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check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mySpecificData</a:t>
            </a: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200" b="0" i="0" u="none" strike="noStrike" kern="0" cap="none" spc="0" normalizeH="0" baseline="0" noProof="0" dirty="0" smtClean="0">
                <a:ln>
                  <a:noFill/>
                </a:ln>
                <a:solidFill>
                  <a:srgbClr val="008000"/>
                </a:solidFill>
                <a:effectLst/>
                <a:highlight>
                  <a:srgbClr val="FFFFFF"/>
                </a:highlight>
                <a:uLnTx/>
                <a:uFillTx/>
                <a:latin typeface="Consolas"/>
              </a:rPr>
              <a:t>// (assumes we are within lock)</a:t>
            </a:r>
            <a:endParaRPr kumimoji="0" lang="en-US"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return</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mySpecificData.HasPropertyX</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p:txBody>
      </p:sp>
      <p:sp>
        <p:nvSpPr>
          <p:cNvPr id="9" name="Rechteck 8"/>
          <p:cNvSpPr/>
          <p:nvPr/>
        </p:nvSpPr>
        <p:spPr>
          <a:xfrm>
            <a:off x="6268144" y="2643758"/>
            <a:ext cx="2664296" cy="833611"/>
          </a:xfrm>
          <a:prstGeom prst="rect">
            <a:avLst/>
          </a:prstGeom>
          <a:solidFill>
            <a:srgbClr val="E12D2D">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rPr>
              <a:t>Call wait only if data are not yet prepared!</a:t>
            </a:r>
          </a:p>
        </p:txBody>
      </p:sp>
    </p:spTree>
    <p:extLst>
      <p:ext uri="{BB962C8B-B14F-4D97-AF65-F5344CB8AC3E}">
        <p14:creationId xmlns:p14="http://schemas.microsoft.com/office/powerpoint/2010/main" val="1511019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Safe </a:t>
            </a:r>
            <a:r>
              <a:rPr lang="de-DE" dirty="0" err="1"/>
              <a:t>usage</a:t>
            </a:r>
            <a:r>
              <a:rPr lang="de-DE" dirty="0"/>
              <a:t> </a:t>
            </a:r>
            <a:r>
              <a:rPr lang="de-DE" dirty="0" err="1"/>
              <a:t>of</a:t>
            </a:r>
            <a:r>
              <a:rPr lang="de-DE" dirty="0"/>
              <a:t> </a:t>
            </a:r>
            <a:r>
              <a:rPr lang="de-DE" dirty="0" err="1"/>
              <a:t>condition</a:t>
            </a:r>
            <a:r>
              <a:rPr lang="de-DE" dirty="0"/>
              <a:t> variables - III</a:t>
            </a:r>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7092255" y="51470"/>
            <a:ext cx="1800225" cy="504056"/>
          </a:xfrm>
        </p:spPr>
        <p:txBody>
          <a:bodyPr>
            <a:normAutofit/>
          </a:bodyPr>
          <a:lstStyle/>
          <a:p>
            <a:r>
              <a:rPr lang="de-DE" dirty="0" err="1"/>
              <a:t>Wait</a:t>
            </a:r>
            <a:r>
              <a:rPr lang="de-DE" dirty="0"/>
              <a:t> </a:t>
            </a:r>
            <a:r>
              <a:rPr lang="de-DE" dirty="0" err="1"/>
              <a:t>and</a:t>
            </a:r>
            <a:r>
              <a:rPr lang="de-DE" dirty="0"/>
              <a:t> </a:t>
            </a:r>
            <a:r>
              <a:rPr lang="de-DE" dirty="0" smtClean="0"/>
              <a:t>Signal</a:t>
            </a:r>
            <a:br>
              <a:rPr lang="de-DE" dirty="0" smtClean="0"/>
            </a:br>
            <a:r>
              <a:rPr lang="de-DE" dirty="0" smtClean="0"/>
              <a:t> </a:t>
            </a:r>
            <a:r>
              <a:rPr lang="de-DE" dirty="0"/>
              <a:t>- </a:t>
            </a:r>
            <a:r>
              <a:rPr lang="de-DE" dirty="0" err="1"/>
              <a:t>Condition</a:t>
            </a:r>
            <a:r>
              <a:rPr lang="de-DE" dirty="0"/>
              <a:t> variables</a:t>
            </a:r>
          </a:p>
        </p:txBody>
      </p:sp>
      <p:sp>
        <p:nvSpPr>
          <p:cNvPr id="6" name="Textplatzhalter 5"/>
          <p:cNvSpPr txBox="1">
            <a:spLocks/>
          </p:cNvSpPr>
          <p:nvPr/>
        </p:nvSpPr>
        <p:spPr>
          <a:xfrm>
            <a:off x="388808" y="771550"/>
            <a:ext cx="8503672" cy="1008112"/>
          </a:xfrm>
          <a:prstGeom prst="rect">
            <a:avLst/>
          </a:prstGeom>
        </p:spPr>
        <p:txBody>
          <a:bodyPr vert="horz" lIns="0" tIns="0" rIns="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1" indent="0" algn="l" defTabSz="914400" rtl="0" eaLnBrk="1" fontAlgn="auto" latinLnBrk="0" hangingPunct="1">
              <a:lnSpc>
                <a:spcPct val="95000"/>
              </a:lnSpc>
              <a:spcBef>
                <a:spcPts val="200"/>
              </a:spcBef>
              <a:spcAft>
                <a:spcPts val="400"/>
              </a:spcAft>
              <a:buClr>
                <a:srgbClr val="B2B2B2"/>
              </a:buClr>
              <a:buSzTx/>
              <a:buFont typeface="Arial" pitchFamily="34" charset="0"/>
              <a:buNone/>
              <a:tabLst/>
              <a:defRPr/>
            </a:pPr>
            <a:r>
              <a:rPr kumimoji="0" lang="de-DE" sz="1800" b="1" i="0" u="none" strike="noStrike" kern="1200" cap="none" spc="0" normalizeH="0" baseline="0" noProof="0" smtClean="0">
                <a:ln>
                  <a:noFill/>
                </a:ln>
                <a:solidFill>
                  <a:srgbClr val="5A73B9"/>
                </a:solidFill>
                <a:effectLst/>
                <a:uLnTx/>
                <a:uFillTx/>
                <a:latin typeface="Arial"/>
                <a:ea typeface="+mn-ea"/>
                <a:cs typeface="Arial" pitchFamily="34" charset="0"/>
              </a:rPr>
              <a:t>Rules</a:t>
            </a:r>
          </a:p>
          <a:p>
            <a:pPr marL="356400" marR="0" lvl="2" indent="-144000" algn="l" defTabSz="914400" rtl="0" eaLnBrk="1" fontAlgn="auto" latinLnBrk="0" hangingPunct="1">
              <a:lnSpc>
                <a:spcPct val="100000"/>
              </a:lnSpc>
              <a:spcBef>
                <a:spcPts val="200"/>
              </a:spcBef>
              <a:spcAft>
                <a:spcPts val="400"/>
              </a:spcAft>
              <a:buClr>
                <a:srgbClr val="B2B2B2"/>
              </a:buClr>
              <a:buSzTx/>
              <a:buFont typeface="Arial" pitchFamily="34" charset="0"/>
              <a:buChar char="•"/>
              <a:tabLst/>
              <a:defRPr/>
            </a:pPr>
            <a:r>
              <a:rPr kumimoji="0" lang="en-US" sz="1800" b="1" i="0" u="none" strike="noStrike" kern="1200" cap="none" spc="0" normalizeH="0" baseline="0" noProof="0" smtClean="0">
                <a:ln>
                  <a:noFill/>
                </a:ln>
                <a:solidFill>
                  <a:sysClr val="windowText" lastClr="000000"/>
                </a:solidFill>
                <a:effectLst/>
                <a:uLnTx/>
                <a:uFillTx/>
                <a:latin typeface="Arial"/>
                <a:ea typeface="+mn-ea"/>
                <a:cs typeface="Arial" pitchFamily="34" charset="0"/>
              </a:rPr>
              <a:t>First check data</a:t>
            </a:r>
            <a:r>
              <a:rPr kumimoji="0" lang="en-US" sz="1500" b="0" i="0" u="none" strike="noStrike" kern="1200" cap="none" spc="0" normalizeH="0" baseline="0" noProof="0" smtClean="0">
                <a:ln>
                  <a:noFill/>
                </a:ln>
                <a:solidFill>
                  <a:sysClr val="windowText" lastClr="000000"/>
                </a:solidFill>
                <a:effectLst/>
                <a:uLnTx/>
                <a:uFillTx/>
                <a:latin typeface="Arial"/>
                <a:ea typeface="+mn-ea"/>
                <a:cs typeface="Arial" pitchFamily="34" charset="0"/>
              </a:rPr>
              <a:t/>
            </a:r>
            <a:br>
              <a:rPr kumimoji="0" lang="en-US" sz="1500" b="0" i="0" u="none" strike="noStrike" kern="1200" cap="none" spc="0" normalizeH="0" baseline="0" noProof="0" smtClean="0">
                <a:ln>
                  <a:noFill/>
                </a:ln>
                <a:solidFill>
                  <a:sysClr val="windowText" lastClr="000000"/>
                </a:solidFill>
                <a:effectLst/>
                <a:uLnTx/>
                <a:uFillTx/>
                <a:latin typeface="Arial"/>
                <a:ea typeface="+mn-ea"/>
                <a:cs typeface="Arial" pitchFamily="34" charset="0"/>
              </a:rPr>
            </a:br>
            <a:r>
              <a:rPr kumimoji="0" lang="en-US" sz="1500" b="0" i="0" u="none" strike="noStrike" kern="1200" cap="none" spc="0" normalizeH="0" baseline="0" noProof="0" smtClean="0">
                <a:ln>
                  <a:noFill/>
                </a:ln>
                <a:solidFill>
                  <a:sysClr val="windowText" lastClr="000000"/>
                </a:solidFill>
                <a:effectLst/>
                <a:uLnTx/>
                <a:uFillTx/>
                <a:latin typeface="Arial"/>
                <a:ea typeface="+mn-ea"/>
                <a:cs typeface="Arial" pitchFamily="34" charset="0"/>
              </a:rPr>
              <a:t>if the data conditions are already fulfilled then you may not call wait() on the condition variable (otherwise you may be blocked forever)</a:t>
            </a:r>
          </a:p>
          <a:p>
            <a:pPr marL="356400" marR="0" lvl="2" indent="-144000" algn="l" defTabSz="914400" rtl="0" eaLnBrk="1" fontAlgn="auto" latinLnBrk="0" hangingPunct="1">
              <a:lnSpc>
                <a:spcPct val="100000"/>
              </a:lnSpc>
              <a:spcBef>
                <a:spcPts val="200"/>
              </a:spcBef>
              <a:spcAft>
                <a:spcPts val="400"/>
              </a:spcAft>
              <a:buClr>
                <a:srgbClr val="B2B2B2"/>
              </a:buClr>
              <a:buSzTx/>
              <a:buFont typeface="Arial" pitchFamily="34" charset="0"/>
              <a:buChar char="•"/>
              <a:tabLst/>
              <a:defRPr/>
            </a:pPr>
            <a:r>
              <a:rPr kumimoji="0" lang="en-US" sz="1800" b="1" i="0" u="none" strike="noStrike" kern="1200" cap="none" spc="0" normalizeH="0" baseline="0" noProof="0" smtClean="0">
                <a:ln>
                  <a:noFill/>
                </a:ln>
                <a:solidFill>
                  <a:sysClr val="windowText" lastClr="000000"/>
                </a:solidFill>
                <a:effectLst/>
                <a:uLnTx/>
                <a:uFillTx/>
                <a:latin typeface="Arial"/>
                <a:ea typeface="+mn-ea"/>
                <a:cs typeface="Arial" pitchFamily="34" charset="0"/>
              </a:rPr>
              <a:t>Lock mutex before wait</a:t>
            </a:r>
            <a:br>
              <a:rPr kumimoji="0" lang="en-US" sz="1800" b="1" i="0" u="none" strike="noStrike" kern="1200" cap="none" spc="0" normalizeH="0" baseline="0" noProof="0" smtClean="0">
                <a:ln>
                  <a:noFill/>
                </a:ln>
                <a:solidFill>
                  <a:sysClr val="windowText" lastClr="000000"/>
                </a:solidFill>
                <a:effectLst/>
                <a:uLnTx/>
                <a:uFillTx/>
                <a:latin typeface="Arial"/>
                <a:ea typeface="+mn-ea"/>
                <a:cs typeface="Arial" pitchFamily="34" charset="0"/>
              </a:rPr>
            </a:br>
            <a:r>
              <a:rPr kumimoji="0" lang="en-US" sz="1500" b="0" i="0" u="none" strike="noStrike" kern="1200" cap="none" spc="0" normalizeH="0" baseline="0" noProof="0" smtClean="0">
                <a:ln>
                  <a:noFill/>
                </a:ln>
                <a:solidFill>
                  <a:sysClr val="windowText" lastClr="000000"/>
                </a:solidFill>
                <a:effectLst/>
                <a:uLnTx/>
                <a:uFillTx/>
                <a:latin typeface="Arial"/>
                <a:ea typeface="+mn-ea"/>
                <a:cs typeface="Arial" pitchFamily="34" charset="0"/>
              </a:rPr>
              <a:t>you have to lock the mutex and pass it (within uLock) to function wait()</a:t>
            </a:r>
          </a:p>
          <a:p>
            <a:pPr marL="356400" marR="0" lvl="2" indent="-144000" algn="l" defTabSz="914400" rtl="0" eaLnBrk="1" fontAlgn="auto" latinLnBrk="0" hangingPunct="1">
              <a:lnSpc>
                <a:spcPct val="100000"/>
              </a:lnSpc>
              <a:spcBef>
                <a:spcPts val="200"/>
              </a:spcBef>
              <a:spcAft>
                <a:spcPts val="400"/>
              </a:spcAft>
              <a:buClr>
                <a:srgbClr val="B2B2B2"/>
              </a:buClr>
              <a:buSzTx/>
              <a:buFont typeface="Arial" pitchFamily="34" charset="0"/>
              <a:buChar char="•"/>
              <a:tabLst/>
              <a:defRPr/>
            </a:pPr>
            <a:r>
              <a:rPr kumimoji="0" lang="en-US" sz="1800" b="1" i="0" u="none" strike="noStrike" kern="1200" cap="none" spc="0" normalizeH="0" baseline="0" noProof="0" smtClean="0">
                <a:ln>
                  <a:noFill/>
                </a:ln>
                <a:solidFill>
                  <a:sysClr val="windowText" lastClr="000000"/>
                </a:solidFill>
                <a:effectLst/>
                <a:uLnTx/>
                <a:uFillTx/>
                <a:latin typeface="Arial"/>
                <a:ea typeface="+mn-ea"/>
                <a:cs typeface="Arial" pitchFamily="34" charset="0"/>
              </a:rPr>
              <a:t>Automatic unlock</a:t>
            </a:r>
            <a:br>
              <a:rPr kumimoji="0" lang="en-US" sz="1800" b="1" i="0" u="none" strike="noStrike" kern="1200" cap="none" spc="0" normalizeH="0" baseline="0" noProof="0" smtClean="0">
                <a:ln>
                  <a:noFill/>
                </a:ln>
                <a:solidFill>
                  <a:sysClr val="windowText" lastClr="000000"/>
                </a:solidFill>
                <a:effectLst/>
                <a:uLnTx/>
                <a:uFillTx/>
                <a:latin typeface="Arial"/>
                <a:ea typeface="+mn-ea"/>
                <a:cs typeface="Arial" pitchFamily="34" charset="0"/>
              </a:rPr>
            </a:br>
            <a:r>
              <a:rPr kumimoji="0" lang="en-US" sz="1500" b="0" i="0" u="none" strike="noStrike" kern="1200" cap="none" spc="0" normalizeH="0" baseline="0" noProof="0" smtClean="0">
                <a:ln>
                  <a:noFill/>
                </a:ln>
                <a:solidFill>
                  <a:sysClr val="windowText" lastClr="000000"/>
                </a:solidFill>
                <a:effectLst/>
                <a:uLnTx/>
                <a:uFillTx/>
                <a:latin typeface="Arial"/>
                <a:ea typeface="+mn-ea"/>
                <a:cs typeface="Arial" pitchFamily="34" charset="0"/>
              </a:rPr>
              <a:t>wait() will automatically unlock the mutex when the thread is set to wait state (otherwise thread A would not be able to change your specific data)</a:t>
            </a:r>
          </a:p>
          <a:p>
            <a:pPr marL="356400" marR="0" lvl="2" indent="-144000" algn="l" defTabSz="914400" rtl="0" eaLnBrk="1" fontAlgn="auto" latinLnBrk="0" hangingPunct="1">
              <a:lnSpc>
                <a:spcPct val="100000"/>
              </a:lnSpc>
              <a:spcBef>
                <a:spcPts val="200"/>
              </a:spcBef>
              <a:spcAft>
                <a:spcPts val="400"/>
              </a:spcAft>
              <a:buClr>
                <a:srgbClr val="B2B2B2"/>
              </a:buClr>
              <a:buSzTx/>
              <a:buFont typeface="Arial" pitchFamily="34" charset="0"/>
              <a:buChar char="•"/>
              <a:tabLst/>
              <a:defRPr/>
            </a:pPr>
            <a:r>
              <a:rPr kumimoji="0" lang="en-US" sz="1800" b="1" i="0" u="none" strike="noStrike" kern="1200" cap="none" spc="0" normalizeH="0" baseline="0" noProof="0" smtClean="0">
                <a:ln>
                  <a:noFill/>
                </a:ln>
                <a:solidFill>
                  <a:sysClr val="windowText" lastClr="000000"/>
                </a:solidFill>
                <a:effectLst/>
                <a:uLnTx/>
                <a:uFillTx/>
                <a:latin typeface="Arial"/>
                <a:ea typeface="+mn-ea"/>
                <a:cs typeface="Arial" pitchFamily="34" charset="0"/>
              </a:rPr>
              <a:t>Automatic relock</a:t>
            </a:r>
            <a:r>
              <a:rPr kumimoji="0" lang="en-US" sz="1500" b="0" i="0" u="none" strike="noStrike" kern="1200" cap="none" spc="0" normalizeH="0" baseline="0" noProof="0" smtClean="0">
                <a:ln>
                  <a:noFill/>
                </a:ln>
                <a:solidFill>
                  <a:sysClr val="windowText" lastClr="000000"/>
                </a:solidFill>
                <a:effectLst/>
                <a:uLnTx/>
                <a:uFillTx/>
                <a:latin typeface="Arial"/>
                <a:ea typeface="+mn-ea"/>
                <a:cs typeface="Arial" pitchFamily="34" charset="0"/>
              </a:rPr>
              <a:t/>
            </a:r>
            <a:br>
              <a:rPr kumimoji="0" lang="en-US" sz="1500" b="0" i="0" u="none" strike="noStrike" kern="1200" cap="none" spc="0" normalizeH="0" baseline="0" noProof="0" smtClean="0">
                <a:ln>
                  <a:noFill/>
                </a:ln>
                <a:solidFill>
                  <a:sysClr val="windowText" lastClr="000000"/>
                </a:solidFill>
                <a:effectLst/>
                <a:uLnTx/>
                <a:uFillTx/>
                <a:latin typeface="Arial"/>
                <a:ea typeface="+mn-ea"/>
                <a:cs typeface="Arial" pitchFamily="34" charset="0"/>
              </a:rPr>
            </a:br>
            <a:r>
              <a:rPr kumimoji="0" lang="en-US" sz="1500" b="0" i="0" u="none" strike="noStrike" kern="1200" cap="none" spc="0" normalizeH="0" baseline="0" noProof="0" smtClean="0">
                <a:ln>
                  <a:noFill/>
                </a:ln>
                <a:solidFill>
                  <a:sysClr val="windowText" lastClr="000000"/>
                </a:solidFill>
                <a:effectLst/>
                <a:uLnTx/>
                <a:uFillTx/>
                <a:latin typeface="Arial"/>
                <a:ea typeface="+mn-ea"/>
                <a:cs typeface="Arial" pitchFamily="34" charset="0"/>
              </a:rPr>
              <a:t>when wait() returns the mutex is automatically relocked. You can directly recheck the conditions of your data and also change the data</a:t>
            </a:r>
            <a:endParaRPr kumimoji="0" lang="en-US" sz="1500" b="1" i="0" u="none" strike="noStrike" kern="1200" cap="none" spc="0" normalizeH="0" baseline="0" noProof="0" smtClean="0">
              <a:ln>
                <a:noFill/>
              </a:ln>
              <a:solidFill>
                <a:sysClr val="windowText" lastClr="000000"/>
              </a:solidFill>
              <a:effectLst/>
              <a:uLnTx/>
              <a:uFillTx/>
              <a:latin typeface="Arial"/>
              <a:ea typeface="+mn-ea"/>
              <a:cs typeface="Arial" pitchFamily="34" charset="0"/>
            </a:endParaRPr>
          </a:p>
          <a:p>
            <a:pPr marL="356400" marR="0" lvl="2" indent="-144000" algn="l" defTabSz="914400" rtl="0" eaLnBrk="1" fontAlgn="auto" latinLnBrk="0" hangingPunct="1">
              <a:lnSpc>
                <a:spcPct val="100000"/>
              </a:lnSpc>
              <a:spcBef>
                <a:spcPts val="200"/>
              </a:spcBef>
              <a:spcAft>
                <a:spcPts val="400"/>
              </a:spcAft>
              <a:buClr>
                <a:srgbClr val="B2B2B2"/>
              </a:buClr>
              <a:buSzTx/>
              <a:buFont typeface="Arial" pitchFamily="34" charset="0"/>
              <a:buChar char="•"/>
              <a:tabLst/>
              <a:defRPr/>
            </a:pPr>
            <a:endParaRPr kumimoji="0" lang="en-US" sz="1500" b="0" i="0" u="none" strike="noStrike" kern="1200" cap="none" spc="0" normalizeH="0" baseline="0" noProof="0" smtClean="0">
              <a:ln>
                <a:noFill/>
              </a:ln>
              <a:solidFill>
                <a:sysClr val="windowText" lastClr="000000"/>
              </a:solidFill>
              <a:effectLst/>
              <a:uLnTx/>
              <a:uFillTx/>
              <a:latin typeface="Arial"/>
              <a:ea typeface="+mn-ea"/>
              <a:cs typeface="Arial" pitchFamily="34" charset="0"/>
            </a:endParaRPr>
          </a:p>
          <a:p>
            <a:pPr marL="356400" marR="0" lvl="2" indent="-144000" algn="l" defTabSz="914400" rtl="0" eaLnBrk="1" fontAlgn="auto" latinLnBrk="0" hangingPunct="1">
              <a:lnSpc>
                <a:spcPct val="100000"/>
              </a:lnSpc>
              <a:spcBef>
                <a:spcPts val="200"/>
              </a:spcBef>
              <a:spcAft>
                <a:spcPts val="400"/>
              </a:spcAft>
              <a:buClr>
                <a:srgbClr val="B2B2B2"/>
              </a:buClr>
              <a:buSzTx/>
              <a:buFont typeface="Arial" pitchFamily="34" charset="0"/>
              <a:buChar char="•"/>
              <a:tabLst/>
              <a:defRPr/>
            </a:pPr>
            <a:endParaRPr kumimoji="0" lang="en-US" sz="1500" b="0" i="0" u="none" strike="noStrike" kern="1200" cap="none" spc="0" normalizeH="0" baseline="0" noProof="0" smtClean="0">
              <a:ln>
                <a:noFill/>
              </a:ln>
              <a:solidFill>
                <a:sysClr val="windowText" lastClr="000000"/>
              </a:solidFill>
              <a:effectLst/>
              <a:uLnTx/>
              <a:uFillTx/>
              <a:latin typeface="Arial"/>
              <a:ea typeface="+mn-ea"/>
              <a:cs typeface="Arial" pitchFamily="34" charset="0"/>
            </a:endParaRPr>
          </a:p>
          <a:p>
            <a:pPr marL="212400" marR="0" lvl="2" indent="0" algn="l" defTabSz="914400" rtl="0" eaLnBrk="1" fontAlgn="auto" latinLnBrk="0" hangingPunct="1">
              <a:lnSpc>
                <a:spcPct val="100000"/>
              </a:lnSpc>
              <a:spcBef>
                <a:spcPct val="20000"/>
              </a:spcBef>
              <a:spcAft>
                <a:spcPts val="800"/>
              </a:spcAft>
              <a:buClr>
                <a:srgbClr val="B2B2B2"/>
              </a:buClr>
              <a:buSzTx/>
              <a:buFont typeface="Arial" pitchFamily="34" charset="0"/>
              <a:buNone/>
              <a:tabLst/>
              <a:defRPr/>
            </a:pPr>
            <a:endParaRPr kumimoji="0" lang="en-US" sz="15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endParaRPr>
          </a:p>
        </p:txBody>
      </p:sp>
    </p:spTree>
    <p:extLst>
      <p:ext uri="{BB962C8B-B14F-4D97-AF65-F5344CB8AC3E}">
        <p14:creationId xmlns:p14="http://schemas.microsoft.com/office/powerpoint/2010/main" val="39970195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Improvements</a:t>
            </a:r>
            <a:r>
              <a:rPr lang="de-DE" dirty="0"/>
              <a:t>: </a:t>
            </a:r>
            <a:r>
              <a:rPr lang="de-DE" dirty="0" err="1"/>
              <a:t>implicit</a:t>
            </a:r>
            <a:r>
              <a:rPr lang="de-DE" dirty="0"/>
              <a:t> </a:t>
            </a:r>
            <a:r>
              <a:rPr lang="de-DE" dirty="0" err="1"/>
              <a:t>while</a:t>
            </a:r>
            <a:r>
              <a:rPr lang="de-DE" dirty="0"/>
              <a:t>, </a:t>
            </a:r>
            <a:r>
              <a:rPr lang="de-DE" dirty="0" err="1"/>
              <a:t>lambda</a:t>
            </a:r>
            <a:r>
              <a:rPr lang="de-DE" dirty="0"/>
              <a:t> </a:t>
            </a:r>
            <a:r>
              <a:rPr lang="de-DE" dirty="0" err="1"/>
              <a:t>expression</a:t>
            </a:r>
            <a:endParaRPr lang="de-DE" dirty="0"/>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7092255" y="51470"/>
            <a:ext cx="1800225" cy="504056"/>
          </a:xfrm>
        </p:spPr>
        <p:txBody>
          <a:bodyPr>
            <a:normAutofit/>
          </a:bodyPr>
          <a:lstStyle/>
          <a:p>
            <a:r>
              <a:rPr lang="de-DE" dirty="0" err="1"/>
              <a:t>Wait</a:t>
            </a:r>
            <a:r>
              <a:rPr lang="de-DE" dirty="0"/>
              <a:t> </a:t>
            </a:r>
            <a:r>
              <a:rPr lang="de-DE" dirty="0" err="1"/>
              <a:t>and</a:t>
            </a:r>
            <a:r>
              <a:rPr lang="de-DE" dirty="0"/>
              <a:t> </a:t>
            </a:r>
            <a:r>
              <a:rPr lang="de-DE" dirty="0" smtClean="0"/>
              <a:t>Signal</a:t>
            </a:r>
            <a:br>
              <a:rPr lang="de-DE" dirty="0" smtClean="0"/>
            </a:br>
            <a:r>
              <a:rPr lang="de-DE" dirty="0" smtClean="0"/>
              <a:t> </a:t>
            </a:r>
            <a:r>
              <a:rPr lang="de-DE" dirty="0"/>
              <a:t>- </a:t>
            </a:r>
            <a:r>
              <a:rPr lang="de-DE" dirty="0" err="1"/>
              <a:t>Condition</a:t>
            </a:r>
            <a:r>
              <a:rPr lang="de-DE" dirty="0"/>
              <a:t> variables</a:t>
            </a:r>
          </a:p>
          <a:p>
            <a:endParaRPr lang="de-DE" dirty="0"/>
          </a:p>
        </p:txBody>
      </p:sp>
      <p:sp>
        <p:nvSpPr>
          <p:cNvPr id="6" name="Rechteck 5"/>
          <p:cNvSpPr/>
          <p:nvPr/>
        </p:nvSpPr>
        <p:spPr>
          <a:xfrm>
            <a:off x="323527" y="1402779"/>
            <a:ext cx="5832648" cy="1384995"/>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Thread B</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unique_lock</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&lt;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mutex</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&gt;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uLock</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myDataMutex</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myCondVar.wait</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uLock</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1" i="0" u="none" strike="noStrike" kern="0" cap="none" spc="0" normalizeH="0" baseline="0" noProof="0" dirty="0" err="1" smtClean="0">
                <a:ln>
                  <a:noFill/>
                </a:ln>
                <a:solidFill>
                  <a:srgbClr val="000000"/>
                </a:solidFill>
                <a:effectLst/>
                <a:highlight>
                  <a:srgbClr val="FFFFFF"/>
                </a:highlight>
                <a:uLnTx/>
                <a:uFillTx/>
                <a:latin typeface="Consolas"/>
              </a:rPr>
              <a:t>DataAreReadyForProcessing</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mySpecificData.SomeField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a:t>
            </a:r>
          </a:p>
        </p:txBody>
      </p:sp>
      <p:sp>
        <p:nvSpPr>
          <p:cNvPr id="7" name="Rechteck 6"/>
          <p:cNvSpPr/>
          <p:nvPr/>
        </p:nvSpPr>
        <p:spPr>
          <a:xfrm>
            <a:off x="267059" y="584101"/>
            <a:ext cx="8555658" cy="769441"/>
          </a:xfrm>
          <a:prstGeom prst="rect">
            <a:avLst/>
          </a:prstGeom>
        </p:spPr>
        <p:txBody>
          <a:bodyPr wrap="square">
            <a:spAutoFit/>
          </a:bodyPr>
          <a:lstStyle/>
          <a:p>
            <a:r>
              <a:rPr lang="en-US" sz="1600" b="1" dirty="0" smtClean="0">
                <a:solidFill>
                  <a:prstClr val="black"/>
                </a:solidFill>
                <a:latin typeface="Arial"/>
              </a:rPr>
              <a:t>Implicit while loop</a:t>
            </a:r>
            <a:r>
              <a:rPr lang="en-US" sz="1400" dirty="0" smtClean="0">
                <a:solidFill>
                  <a:prstClr val="black"/>
                </a:solidFill>
                <a:latin typeface="Arial"/>
              </a:rPr>
              <a:t/>
            </a:r>
            <a:br>
              <a:rPr lang="en-US" sz="1400" dirty="0" smtClean="0">
                <a:solidFill>
                  <a:prstClr val="black"/>
                </a:solidFill>
                <a:latin typeface="Arial"/>
              </a:rPr>
            </a:br>
            <a:r>
              <a:rPr lang="en-US" sz="1400" dirty="0" smtClean="0">
                <a:solidFill>
                  <a:prstClr val="black"/>
                </a:solidFill>
                <a:latin typeface="Arial"/>
              </a:rPr>
              <a:t>A </a:t>
            </a:r>
            <a:r>
              <a:rPr lang="en-US" sz="1400" dirty="0">
                <a:solidFill>
                  <a:prstClr val="black"/>
                </a:solidFill>
                <a:latin typeface="Arial"/>
              </a:rPr>
              <a:t>specialized wait function </a:t>
            </a:r>
            <a:r>
              <a:rPr lang="en-US" sz="1400" dirty="0" smtClean="0">
                <a:solidFill>
                  <a:prstClr val="black"/>
                </a:solidFill>
                <a:latin typeface="Arial"/>
              </a:rPr>
              <a:t>allows </a:t>
            </a:r>
            <a:r>
              <a:rPr lang="en-US" sz="1400" dirty="0">
                <a:solidFill>
                  <a:prstClr val="black"/>
                </a:solidFill>
                <a:latin typeface="Arial"/>
              </a:rPr>
              <a:t>you to specify the checking code as a </a:t>
            </a:r>
            <a:r>
              <a:rPr lang="en-US" sz="1400" dirty="0" smtClean="0">
                <a:solidFill>
                  <a:prstClr val="black"/>
                </a:solidFill>
                <a:latin typeface="Arial"/>
              </a:rPr>
              <a:t>predicate. The explicit while loop disappears from client code:</a:t>
            </a:r>
            <a:endParaRPr lang="de-DE" sz="1400" dirty="0">
              <a:solidFill>
                <a:prstClr val="black"/>
              </a:solidFill>
              <a:latin typeface="Arial"/>
            </a:endParaRPr>
          </a:p>
        </p:txBody>
      </p:sp>
      <p:sp>
        <p:nvSpPr>
          <p:cNvPr id="8" name="Rechteck 7"/>
          <p:cNvSpPr/>
          <p:nvPr/>
        </p:nvSpPr>
        <p:spPr>
          <a:xfrm>
            <a:off x="323527" y="3507854"/>
            <a:ext cx="7693000" cy="523220"/>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passing</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lambda</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expression</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myCondVar.wait</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uLock</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return</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mySpecificData</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HasPropertyX</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endParaRPr kumimoji="0" lang="de-DE" sz="1400" b="0" i="0" u="none" strike="noStrike" kern="0" cap="none" spc="0" normalizeH="0" baseline="0" noProof="0" dirty="0" smtClean="0">
              <a:ln>
                <a:noFill/>
              </a:ln>
              <a:solidFill>
                <a:prstClr val="black"/>
              </a:solidFill>
              <a:effectLst/>
              <a:uLnTx/>
              <a:uFillTx/>
              <a:latin typeface="Arial"/>
            </a:endParaRPr>
          </a:p>
        </p:txBody>
      </p:sp>
      <p:sp>
        <p:nvSpPr>
          <p:cNvPr id="9" name="Rechteck 8"/>
          <p:cNvSpPr/>
          <p:nvPr/>
        </p:nvSpPr>
        <p:spPr>
          <a:xfrm>
            <a:off x="275208" y="2931790"/>
            <a:ext cx="8555658" cy="553998"/>
          </a:xfrm>
          <a:prstGeom prst="rect">
            <a:avLst/>
          </a:prstGeom>
        </p:spPr>
        <p:txBody>
          <a:bodyPr wrap="square">
            <a:spAutoFit/>
          </a:bodyPr>
          <a:lstStyle/>
          <a:p>
            <a:r>
              <a:rPr lang="en-US" sz="1600" b="1" dirty="0" smtClean="0">
                <a:solidFill>
                  <a:prstClr val="black"/>
                </a:solidFill>
                <a:latin typeface="Arial"/>
              </a:rPr>
              <a:t>Lambda expression</a:t>
            </a:r>
            <a:r>
              <a:rPr lang="en-US" sz="1400" b="1" dirty="0" smtClean="0">
                <a:solidFill>
                  <a:prstClr val="black"/>
                </a:solidFill>
                <a:latin typeface="Arial"/>
              </a:rPr>
              <a:t/>
            </a:r>
            <a:br>
              <a:rPr lang="en-US" sz="1400" b="1" dirty="0" smtClean="0">
                <a:solidFill>
                  <a:prstClr val="black"/>
                </a:solidFill>
                <a:latin typeface="Arial"/>
              </a:rPr>
            </a:br>
            <a:r>
              <a:rPr lang="en-US" sz="1400" dirty="0">
                <a:solidFill>
                  <a:prstClr val="black"/>
                </a:solidFill>
                <a:latin typeface="Arial"/>
              </a:rPr>
              <a:t>For checking </a:t>
            </a:r>
            <a:r>
              <a:rPr lang="en-US" sz="1400" dirty="0" smtClean="0">
                <a:solidFill>
                  <a:prstClr val="black"/>
                </a:solidFill>
                <a:latin typeface="Arial"/>
              </a:rPr>
              <a:t>data you can also use a function object or a lambda expression:</a:t>
            </a:r>
            <a:endParaRPr lang="de-DE" sz="1400" dirty="0">
              <a:solidFill>
                <a:prstClr val="black"/>
              </a:solidFill>
              <a:latin typeface="Arial"/>
            </a:endParaRPr>
          </a:p>
        </p:txBody>
      </p:sp>
      <p:sp>
        <p:nvSpPr>
          <p:cNvPr id="10" name="Rechteck 9"/>
          <p:cNvSpPr/>
          <p:nvPr/>
        </p:nvSpPr>
        <p:spPr>
          <a:xfrm>
            <a:off x="6587927" y="1663438"/>
            <a:ext cx="2304553" cy="836304"/>
          </a:xfrm>
          <a:prstGeom prst="rect">
            <a:avLst/>
          </a:prstGeom>
          <a:solidFill>
            <a:srgbClr val="E12D2D">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rPr>
              <a:t>While loop is within framework code</a:t>
            </a:r>
          </a:p>
        </p:txBody>
      </p:sp>
      <p:cxnSp>
        <p:nvCxnSpPr>
          <p:cNvPr id="11" name="Gerade Verbindung mit Pfeil 10"/>
          <p:cNvCxnSpPr/>
          <p:nvPr/>
        </p:nvCxnSpPr>
        <p:spPr>
          <a:xfrm flipH="1">
            <a:off x="5292080" y="2211710"/>
            <a:ext cx="1223837" cy="0"/>
          </a:xfrm>
          <a:prstGeom prst="straightConnector1">
            <a:avLst/>
          </a:prstGeom>
          <a:noFill/>
          <a:ln w="25400" cap="flat" cmpd="sng" algn="ctr">
            <a:solidFill>
              <a:srgbClr val="E12D2D">
                <a:shade val="95000"/>
                <a:satMod val="105000"/>
              </a:srgbClr>
            </a:solidFill>
            <a:prstDash val="solid"/>
            <a:tailEnd type="arrow"/>
          </a:ln>
          <a:effectLst/>
        </p:spPr>
      </p:cxnSp>
      <p:sp>
        <p:nvSpPr>
          <p:cNvPr id="12" name="Rechteck 11"/>
          <p:cNvSpPr/>
          <p:nvPr/>
        </p:nvSpPr>
        <p:spPr>
          <a:xfrm>
            <a:off x="307800" y="4093443"/>
            <a:ext cx="8474175" cy="646331"/>
          </a:xfrm>
          <a:prstGeom prst="rect">
            <a:avLst/>
          </a:prstGeom>
          <a:solidFill>
            <a:srgbClr val="E12D2D">
              <a:lumMod val="20000"/>
              <a:lumOff val="80000"/>
            </a:srgbClr>
          </a:solidFill>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Arial"/>
              </a:rPr>
              <a:t>Always </a:t>
            </a:r>
            <a:r>
              <a:rPr kumimoji="0" lang="en-US" sz="1800" b="1" i="0" u="none" strike="noStrike" kern="0" cap="none" spc="0" normalizeH="0" baseline="0" noProof="0" dirty="0" smtClean="0">
                <a:ln>
                  <a:noFill/>
                </a:ln>
                <a:solidFill>
                  <a:prstClr val="black"/>
                </a:solidFill>
                <a:effectLst/>
                <a:uLnTx/>
                <a:uFillTx/>
                <a:latin typeface="Arial"/>
              </a:rPr>
              <a:t>prefer passing a predicate</a:t>
            </a:r>
            <a:r>
              <a:rPr kumimoji="0" lang="en-US" sz="1800" b="0" i="0" u="none" strike="noStrike" kern="0" cap="none" spc="0" normalizeH="0" baseline="0" noProof="0" dirty="0" smtClean="0">
                <a:ln>
                  <a:noFill/>
                </a:ln>
                <a:solidFill>
                  <a:prstClr val="black"/>
                </a:solidFill>
                <a:effectLst/>
                <a:uLnTx/>
                <a:uFillTx/>
                <a:latin typeface="Arial"/>
              </a:rPr>
              <a:t> to the wait() functions.</a:t>
            </a:r>
            <a:br>
              <a:rPr kumimoji="0" lang="en-US" sz="1800" b="0" i="0" u="none" strike="noStrike" kern="0" cap="none" spc="0" normalizeH="0" baseline="0" noProof="0" dirty="0" smtClean="0">
                <a:ln>
                  <a:noFill/>
                </a:ln>
                <a:solidFill>
                  <a:prstClr val="black"/>
                </a:solidFill>
                <a:effectLst/>
                <a:uLnTx/>
                <a:uFillTx/>
                <a:latin typeface="Arial"/>
              </a:rPr>
            </a:br>
            <a:r>
              <a:rPr kumimoji="0" lang="en-US" sz="1800" b="0" i="0" u="none" strike="noStrike" kern="0" cap="none" spc="0" normalizeH="0" baseline="0" noProof="0" dirty="0" smtClean="0">
                <a:ln>
                  <a:noFill/>
                </a:ln>
                <a:solidFill>
                  <a:prstClr val="black"/>
                </a:solidFill>
                <a:effectLst/>
                <a:uLnTx/>
                <a:uFillTx/>
                <a:latin typeface="Arial"/>
              </a:rPr>
              <a:t>Then your code will stay more simple. </a:t>
            </a:r>
            <a:endParaRPr kumimoji="0" lang="de-DE" sz="1800" b="0" i="0" u="none" strike="noStrike" kern="0" cap="none" spc="0" normalizeH="0" baseline="0" noProof="0" dirty="0" smtClean="0">
              <a:ln>
                <a:noFill/>
              </a:ln>
              <a:solidFill>
                <a:prstClr val="black"/>
              </a:solidFill>
              <a:effectLst/>
              <a:uLnTx/>
              <a:uFillTx/>
              <a:latin typeface="Arial"/>
            </a:endParaRPr>
          </a:p>
        </p:txBody>
      </p:sp>
    </p:spTree>
    <p:extLst>
      <p:ext uri="{BB962C8B-B14F-4D97-AF65-F5344CB8AC3E}">
        <p14:creationId xmlns:p14="http://schemas.microsoft.com/office/powerpoint/2010/main" val="214752748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Improvements</a:t>
            </a:r>
            <a:r>
              <a:rPr lang="de-DE" dirty="0"/>
              <a:t>: Time limited </a:t>
            </a:r>
            <a:r>
              <a:rPr lang="de-DE" dirty="0" err="1"/>
              <a:t>waiting</a:t>
            </a:r>
            <a:endParaRPr lang="de-DE" dirty="0"/>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7092255" y="51470"/>
            <a:ext cx="1800225" cy="504056"/>
          </a:xfrm>
        </p:spPr>
        <p:txBody>
          <a:bodyPr>
            <a:normAutofit/>
          </a:bodyPr>
          <a:lstStyle/>
          <a:p>
            <a:r>
              <a:rPr lang="de-DE" dirty="0" err="1"/>
              <a:t>Wait</a:t>
            </a:r>
            <a:r>
              <a:rPr lang="de-DE" dirty="0"/>
              <a:t> </a:t>
            </a:r>
            <a:r>
              <a:rPr lang="de-DE" dirty="0" err="1"/>
              <a:t>and</a:t>
            </a:r>
            <a:r>
              <a:rPr lang="de-DE" dirty="0"/>
              <a:t> </a:t>
            </a:r>
            <a:r>
              <a:rPr lang="de-DE" dirty="0" smtClean="0"/>
              <a:t>Signal</a:t>
            </a:r>
            <a:br>
              <a:rPr lang="de-DE" dirty="0" smtClean="0"/>
            </a:br>
            <a:r>
              <a:rPr lang="de-DE" dirty="0" smtClean="0"/>
              <a:t> </a:t>
            </a:r>
            <a:r>
              <a:rPr lang="de-DE" dirty="0"/>
              <a:t>- </a:t>
            </a:r>
            <a:r>
              <a:rPr lang="de-DE" dirty="0" err="1"/>
              <a:t>Condition</a:t>
            </a:r>
            <a:r>
              <a:rPr lang="de-DE" dirty="0"/>
              <a:t> variables</a:t>
            </a:r>
          </a:p>
        </p:txBody>
      </p:sp>
      <p:sp>
        <p:nvSpPr>
          <p:cNvPr id="6" name="Rechteck 5"/>
          <p:cNvSpPr/>
          <p:nvPr/>
        </p:nvSpPr>
        <p:spPr>
          <a:xfrm>
            <a:off x="179512" y="602913"/>
            <a:ext cx="8555658" cy="1200329"/>
          </a:xfrm>
          <a:prstGeom prst="rect">
            <a:avLst/>
          </a:prstGeom>
        </p:spPr>
        <p:txBody>
          <a:bodyPr wrap="square">
            <a:spAutoFit/>
          </a:bodyPr>
          <a:lstStyle/>
          <a:p>
            <a:r>
              <a:rPr lang="en-US" dirty="0">
                <a:solidFill>
                  <a:prstClr val="black"/>
                </a:solidFill>
                <a:latin typeface="Arial"/>
              </a:rPr>
              <a:t>To avoid indefinite blocking of a thread when a condition does not come true you could specify a maximum wait time. The wait will return either when the condition is fulfilled or when the timeout has elapsed. It is your task to analyze the reason why wait() has </a:t>
            </a:r>
            <a:r>
              <a:rPr lang="en-US" dirty="0" smtClean="0">
                <a:solidFill>
                  <a:prstClr val="black"/>
                </a:solidFill>
                <a:latin typeface="Arial"/>
              </a:rPr>
              <a:t>returned:</a:t>
            </a:r>
            <a:endParaRPr lang="de-DE" dirty="0">
              <a:solidFill>
                <a:prstClr val="black"/>
              </a:solidFill>
              <a:latin typeface="Arial"/>
            </a:endParaRPr>
          </a:p>
        </p:txBody>
      </p:sp>
      <p:cxnSp>
        <p:nvCxnSpPr>
          <p:cNvPr id="7" name="Gerade Verbindung mit Pfeil 6"/>
          <p:cNvCxnSpPr/>
          <p:nvPr/>
        </p:nvCxnSpPr>
        <p:spPr>
          <a:xfrm flipH="1">
            <a:off x="4644009" y="2331053"/>
            <a:ext cx="1512167" cy="288032"/>
          </a:xfrm>
          <a:prstGeom prst="straightConnector1">
            <a:avLst/>
          </a:prstGeom>
          <a:noFill/>
          <a:ln w="25400" cap="flat" cmpd="sng" algn="ctr">
            <a:solidFill>
              <a:srgbClr val="E12D2D">
                <a:shade val="95000"/>
                <a:satMod val="105000"/>
              </a:srgbClr>
            </a:solidFill>
            <a:prstDash val="solid"/>
            <a:tailEnd type="arrow"/>
          </a:ln>
          <a:effectLst/>
        </p:spPr>
      </p:cxnSp>
      <p:sp>
        <p:nvSpPr>
          <p:cNvPr id="8" name="Rechteck 7"/>
          <p:cNvSpPr/>
          <p:nvPr/>
        </p:nvSpPr>
        <p:spPr>
          <a:xfrm>
            <a:off x="217972" y="1851670"/>
            <a:ext cx="7069189" cy="2893100"/>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waiting for timeout after 5 seconds</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en-US" sz="1400" b="0" i="0" u="none" strike="noStrike" kern="0" cap="none" spc="0" normalizeH="0" baseline="0" noProof="0" dirty="0" err="1" smtClean="0">
                <a:ln>
                  <a:noFill/>
                </a:ln>
                <a:solidFill>
                  <a:srgbClr val="000000"/>
                </a:solidFill>
                <a:effectLst/>
                <a:highlight>
                  <a:srgbClr val="FFFFFF"/>
                </a:highlight>
                <a:uLnTx/>
                <a:uFillTx/>
                <a:latin typeface="Consolas"/>
              </a:rPr>
              <a:t>chrono</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::seconds </a:t>
            </a:r>
            <a:r>
              <a:rPr kumimoji="0" lang="en-US" sz="1400" b="0" i="0" u="none" strike="noStrike" kern="0" cap="none" spc="0" normalizeH="0" baseline="0" noProof="0" dirty="0" err="1" smtClean="0">
                <a:ln>
                  <a:noFill/>
                </a:ln>
                <a:solidFill>
                  <a:srgbClr val="000000"/>
                </a:solidFill>
                <a:effectLst/>
                <a:highlight>
                  <a:srgbClr val="FFFFFF"/>
                </a:highlight>
                <a:uLnTx/>
                <a:uFillTx/>
                <a:latin typeface="Consolas"/>
              </a:rPr>
              <a:t>timeoutPeriod</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 5;</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if</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myCondVar.wait_for</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uLock</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timeoutPeriod</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DataAreReadyForProcessing</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data</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conditions</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where</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fulfilled</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regular</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processing</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FF"/>
                </a:solidFill>
                <a:effectLst/>
                <a:highlight>
                  <a:srgbClr val="FFFFFF"/>
                </a:highlight>
                <a:uLnTx/>
                <a:uFillTx/>
                <a:latin typeface="Consolas"/>
              </a:rPr>
              <a:t>else</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timeout </a:t>
            </a:r>
            <a:r>
              <a:rPr kumimoji="0" lang="en-US" sz="1400" b="0" i="0" u="none" strike="noStrike" kern="0" cap="none" spc="0" normalizeH="0" baseline="0" noProof="0" dirty="0" err="1" smtClean="0">
                <a:ln>
                  <a:noFill/>
                </a:ln>
                <a:solidFill>
                  <a:srgbClr val="008000"/>
                </a:solidFill>
                <a:effectLst/>
                <a:highlight>
                  <a:srgbClr val="FFFFFF"/>
                </a:highlight>
                <a:uLnTx/>
                <a:uFillTx/>
                <a:latin typeface="Consolas"/>
              </a:rPr>
              <a:t>occured</a:t>
            </a: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conditions are not fulfilled</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e.g. do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some</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error</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handling</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p:txBody>
      </p:sp>
      <p:sp>
        <p:nvSpPr>
          <p:cNvPr id="9" name="Rechteck 8"/>
          <p:cNvSpPr/>
          <p:nvPr/>
        </p:nvSpPr>
        <p:spPr>
          <a:xfrm>
            <a:off x="6247223" y="1935009"/>
            <a:ext cx="2079875" cy="792088"/>
          </a:xfrm>
          <a:prstGeom prst="rect">
            <a:avLst/>
          </a:prstGeom>
          <a:solidFill>
            <a:srgbClr val="E12D2D">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rPr>
              <a:t>Return value false means “timeout”</a:t>
            </a:r>
          </a:p>
        </p:txBody>
      </p:sp>
    </p:spTree>
    <p:extLst>
      <p:ext uri="{BB962C8B-B14F-4D97-AF65-F5344CB8AC3E}">
        <p14:creationId xmlns:p14="http://schemas.microsoft.com/office/powerpoint/2010/main" val="6231377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Condition</a:t>
            </a:r>
            <a:r>
              <a:rPr lang="de-DE" dirty="0"/>
              <a:t> variable“ in C# - I</a:t>
            </a:r>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7092255" y="51470"/>
            <a:ext cx="1800225" cy="504056"/>
          </a:xfrm>
        </p:spPr>
        <p:txBody>
          <a:bodyPr>
            <a:normAutofit/>
          </a:bodyPr>
          <a:lstStyle/>
          <a:p>
            <a:r>
              <a:rPr lang="de-DE" dirty="0" err="1"/>
              <a:t>Wait</a:t>
            </a:r>
            <a:r>
              <a:rPr lang="de-DE" dirty="0"/>
              <a:t> </a:t>
            </a:r>
            <a:r>
              <a:rPr lang="de-DE" dirty="0" err="1"/>
              <a:t>and</a:t>
            </a:r>
            <a:r>
              <a:rPr lang="de-DE" dirty="0"/>
              <a:t> </a:t>
            </a:r>
            <a:r>
              <a:rPr lang="de-DE" dirty="0" smtClean="0"/>
              <a:t>Signal</a:t>
            </a:r>
            <a:br>
              <a:rPr lang="de-DE" dirty="0" smtClean="0"/>
            </a:br>
            <a:r>
              <a:rPr lang="de-DE" dirty="0" smtClean="0"/>
              <a:t> </a:t>
            </a:r>
            <a:r>
              <a:rPr lang="de-DE" dirty="0"/>
              <a:t>- </a:t>
            </a:r>
            <a:r>
              <a:rPr lang="de-DE" dirty="0" err="1"/>
              <a:t>Condition</a:t>
            </a:r>
            <a:r>
              <a:rPr lang="de-DE" dirty="0"/>
              <a:t> variables</a:t>
            </a:r>
          </a:p>
        </p:txBody>
      </p:sp>
      <p:sp>
        <p:nvSpPr>
          <p:cNvPr id="6" name="Rechteck 5"/>
          <p:cNvSpPr/>
          <p:nvPr/>
        </p:nvSpPr>
        <p:spPr>
          <a:xfrm>
            <a:off x="297916" y="1876053"/>
            <a:ext cx="7069189" cy="2893100"/>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Thread A</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 do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some</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work</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1" i="0" u="none" strike="noStrike" kern="0" cap="none" spc="0" normalizeH="0" baseline="0" noProof="0" dirty="0" smtClean="0">
                <a:ln>
                  <a:noFill/>
                </a:ln>
                <a:solidFill>
                  <a:srgbClr val="0000FF"/>
                </a:solidFill>
                <a:effectLst/>
                <a:highlight>
                  <a:srgbClr val="FFFFFF"/>
                </a:highlight>
                <a:uLnTx/>
                <a:uFillTx/>
                <a:latin typeface="Consolas"/>
              </a:rPr>
              <a:t>lock</a:t>
            </a:r>
            <a:r>
              <a:rPr kumimoji="0" lang="de-DE" sz="1400" b="1"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myConditionLock</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 access specific data and prepare all</a:t>
            </a:r>
            <a:b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b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for continuation by thread B</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g_someInt</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42;</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g_someOtherData</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r>
            <a:b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b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System.Threading.</a:t>
            </a:r>
            <a:r>
              <a:rPr kumimoji="0" lang="de-DE" sz="1400" b="0" i="0" u="none" strike="noStrike" kern="0" cap="none" spc="0" normalizeH="0" baseline="0" noProof="0" dirty="0" err="1" smtClean="0">
                <a:ln>
                  <a:noFill/>
                </a:ln>
                <a:solidFill>
                  <a:srgbClr val="2B91AF"/>
                </a:solidFill>
                <a:effectLst/>
                <a:highlight>
                  <a:srgbClr val="FFFFFF"/>
                </a:highlight>
                <a:uLnTx/>
                <a:uFillTx/>
                <a:latin typeface="Consolas"/>
              </a:rPr>
              <a:t>Monitor</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a:t>
            </a:r>
            <a:r>
              <a:rPr kumimoji="0" lang="de-DE" sz="1400" b="1" i="0" u="none" strike="noStrike" kern="0" cap="none" spc="0" normalizeH="0" baseline="0" noProof="0" dirty="0" err="1" smtClean="0">
                <a:ln>
                  <a:noFill/>
                </a:ln>
                <a:solidFill>
                  <a:srgbClr val="000000"/>
                </a:solidFill>
                <a:effectLst/>
                <a:highlight>
                  <a:srgbClr val="FFFFFF"/>
                </a:highlight>
                <a:uLnTx/>
                <a:uFillTx/>
                <a:latin typeface="Consolas"/>
              </a:rPr>
              <a:t>Pulse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myConditionLock</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release</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lock </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p:txBody>
      </p:sp>
      <p:cxnSp>
        <p:nvCxnSpPr>
          <p:cNvPr id="7" name="Gerade Verbindung mit Pfeil 6"/>
          <p:cNvCxnSpPr/>
          <p:nvPr/>
        </p:nvCxnSpPr>
        <p:spPr>
          <a:xfrm flipH="1">
            <a:off x="4427984" y="2931790"/>
            <a:ext cx="1736552" cy="288032"/>
          </a:xfrm>
          <a:prstGeom prst="straightConnector1">
            <a:avLst/>
          </a:prstGeom>
          <a:noFill/>
          <a:ln w="25400" cap="flat" cmpd="sng" algn="ctr">
            <a:solidFill>
              <a:srgbClr val="E12D2D">
                <a:shade val="95000"/>
                <a:satMod val="105000"/>
              </a:srgbClr>
            </a:solidFill>
            <a:prstDash val="solid"/>
            <a:tailEnd type="arrow"/>
          </a:ln>
          <a:effectLst/>
        </p:spPr>
      </p:cxnSp>
      <p:sp>
        <p:nvSpPr>
          <p:cNvPr id="8" name="Rechteck 7"/>
          <p:cNvSpPr/>
          <p:nvPr/>
        </p:nvSpPr>
        <p:spPr>
          <a:xfrm>
            <a:off x="277377" y="651917"/>
            <a:ext cx="7089727" cy="1169551"/>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Data definitions shared by all threads</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FF"/>
                </a:solidFill>
                <a:effectLst/>
                <a:highlight>
                  <a:srgbClr val="FFFFFF"/>
                </a:highlight>
                <a:uLnTx/>
                <a:uFillTx/>
                <a:latin typeface="Consolas"/>
              </a:rPr>
              <a:t>static</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smtClean="0">
                <a:ln>
                  <a:noFill/>
                </a:ln>
                <a:solidFill>
                  <a:srgbClr val="2B91AF"/>
                </a:solidFill>
                <a:effectLst/>
                <a:highlight>
                  <a:srgbClr val="FFFFFF"/>
                </a:highlight>
                <a:uLnTx/>
                <a:uFillTx/>
                <a:latin typeface="Consolas"/>
              </a:rPr>
              <a:t>Object</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1" i="0" u="none" strike="noStrike" kern="0" cap="none" spc="0" normalizeH="0" baseline="0" noProof="0" dirty="0" err="1" smtClean="0">
                <a:ln>
                  <a:noFill/>
                </a:ln>
                <a:solidFill>
                  <a:srgbClr val="000000"/>
                </a:solidFill>
                <a:effectLst/>
                <a:highlight>
                  <a:srgbClr val="FFFFFF"/>
                </a:highlight>
                <a:uLnTx/>
                <a:uFillTx/>
                <a:latin typeface="Consolas"/>
              </a:rPr>
              <a:t>myConditionLock</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en-US" sz="1400" b="0" i="0" u="none" strike="noStrike" kern="0" cap="none" spc="0" normalizeH="0" baseline="0" noProof="0" dirty="0" smtClean="0">
                <a:ln>
                  <a:noFill/>
                </a:ln>
                <a:solidFill>
                  <a:srgbClr val="0000FF"/>
                </a:solidFill>
                <a:effectLst/>
                <a:highlight>
                  <a:srgbClr val="FFFFFF"/>
                </a:highlight>
                <a:uLnTx/>
                <a:uFillTx/>
                <a:latin typeface="Consolas"/>
              </a:rPr>
              <a:t>new</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smtClean="0">
                <a:ln>
                  <a:noFill/>
                </a:ln>
                <a:solidFill>
                  <a:srgbClr val="2B91AF"/>
                </a:solidFill>
                <a:effectLst/>
                <a:highlight>
                  <a:srgbClr val="FFFFFF"/>
                </a:highlight>
                <a:uLnTx/>
                <a:uFillTx/>
                <a:latin typeface="Consolas"/>
              </a:rPr>
              <a:t>Object</a:t>
            </a: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for locking</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Global data stored in several variables</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static</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int</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g_someInt</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static</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2B91AF"/>
                </a:solidFill>
                <a:effectLst/>
                <a:highlight>
                  <a:srgbClr val="FFFFFF"/>
                </a:highlight>
                <a:uLnTx/>
                <a:uFillTx/>
                <a:latin typeface="Consolas"/>
              </a:rPr>
              <a:t>SomeOtherData</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g_someOtherData</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endParaRPr kumimoji="0" lang="de-DE" sz="1400" b="0" i="0" u="none" strike="noStrike" kern="0" cap="none" spc="0" normalizeH="0" baseline="0" noProof="0" dirty="0" smtClean="0">
              <a:ln>
                <a:noFill/>
              </a:ln>
              <a:solidFill>
                <a:prstClr val="black"/>
              </a:solidFill>
              <a:effectLst/>
              <a:uLnTx/>
              <a:uFillTx/>
              <a:latin typeface="Arial"/>
            </a:endParaRPr>
          </a:p>
        </p:txBody>
      </p:sp>
      <p:sp>
        <p:nvSpPr>
          <p:cNvPr id="9" name="Rechteck 8"/>
          <p:cNvSpPr/>
          <p:nvPr/>
        </p:nvSpPr>
        <p:spPr>
          <a:xfrm>
            <a:off x="6328294" y="2499742"/>
            <a:ext cx="2204146" cy="720080"/>
          </a:xfrm>
          <a:prstGeom prst="rect">
            <a:avLst/>
          </a:prstGeom>
          <a:solidFill>
            <a:srgbClr val="E12D2D">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rPr>
              <a:t>Change shared data within locked section</a:t>
            </a:r>
          </a:p>
        </p:txBody>
      </p:sp>
      <p:sp>
        <p:nvSpPr>
          <p:cNvPr id="10" name="Rechteck 9"/>
          <p:cNvSpPr/>
          <p:nvPr/>
        </p:nvSpPr>
        <p:spPr>
          <a:xfrm>
            <a:off x="6298219" y="3748932"/>
            <a:ext cx="2162213" cy="911050"/>
          </a:xfrm>
          <a:prstGeom prst="rect">
            <a:avLst/>
          </a:prstGeom>
          <a:solidFill>
            <a:srgbClr val="E12D2D">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rPr>
              <a:t>Also Notify within locked section</a:t>
            </a:r>
          </a:p>
        </p:txBody>
      </p:sp>
      <p:cxnSp>
        <p:nvCxnSpPr>
          <p:cNvPr id="11" name="Gerade Verbindung mit Pfeil 10"/>
          <p:cNvCxnSpPr/>
          <p:nvPr/>
        </p:nvCxnSpPr>
        <p:spPr>
          <a:xfrm flipH="1" flipV="1">
            <a:off x="4644008" y="4155926"/>
            <a:ext cx="1440160" cy="126590"/>
          </a:xfrm>
          <a:prstGeom prst="straightConnector1">
            <a:avLst/>
          </a:prstGeom>
          <a:noFill/>
          <a:ln w="25400" cap="flat" cmpd="sng" algn="ctr">
            <a:solidFill>
              <a:srgbClr val="E12D2D">
                <a:shade val="95000"/>
                <a:satMod val="105000"/>
              </a:srgbClr>
            </a:solidFill>
            <a:prstDash val="solid"/>
            <a:tailEnd type="arrow"/>
          </a:ln>
          <a:effectLst/>
        </p:spPr>
      </p:cxnSp>
    </p:spTree>
    <p:extLst>
      <p:ext uri="{BB962C8B-B14F-4D97-AF65-F5344CB8AC3E}">
        <p14:creationId xmlns:p14="http://schemas.microsoft.com/office/powerpoint/2010/main" val="11000255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t>
            </a:r>
            <a:r>
              <a:rPr lang="de-DE" dirty="0" err="1"/>
              <a:t>Condition</a:t>
            </a:r>
            <a:r>
              <a:rPr lang="de-DE" dirty="0"/>
              <a:t> variable“ in C# - II</a:t>
            </a:r>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a:xfrm>
            <a:off x="7092255" y="51470"/>
            <a:ext cx="1800225" cy="504056"/>
          </a:xfrm>
        </p:spPr>
        <p:txBody>
          <a:bodyPr>
            <a:normAutofit/>
          </a:bodyPr>
          <a:lstStyle/>
          <a:p>
            <a:r>
              <a:rPr lang="de-DE" dirty="0" err="1"/>
              <a:t>Wait</a:t>
            </a:r>
            <a:r>
              <a:rPr lang="de-DE" dirty="0"/>
              <a:t> </a:t>
            </a:r>
            <a:r>
              <a:rPr lang="de-DE" dirty="0" err="1"/>
              <a:t>and</a:t>
            </a:r>
            <a:r>
              <a:rPr lang="de-DE" dirty="0"/>
              <a:t> </a:t>
            </a:r>
            <a:r>
              <a:rPr lang="de-DE" dirty="0" smtClean="0"/>
              <a:t>Signal</a:t>
            </a:r>
            <a:br>
              <a:rPr lang="de-DE" dirty="0" smtClean="0"/>
            </a:br>
            <a:r>
              <a:rPr lang="de-DE" dirty="0" smtClean="0"/>
              <a:t> </a:t>
            </a:r>
            <a:r>
              <a:rPr lang="de-DE" dirty="0"/>
              <a:t>- </a:t>
            </a:r>
            <a:r>
              <a:rPr lang="de-DE" dirty="0" err="1"/>
              <a:t>Condition</a:t>
            </a:r>
            <a:r>
              <a:rPr lang="de-DE" dirty="0"/>
              <a:t> variables</a:t>
            </a:r>
          </a:p>
          <a:p>
            <a:endParaRPr lang="de-DE" dirty="0"/>
          </a:p>
        </p:txBody>
      </p:sp>
      <p:sp>
        <p:nvSpPr>
          <p:cNvPr id="6" name="Rechteck 5"/>
          <p:cNvSpPr/>
          <p:nvPr/>
        </p:nvSpPr>
        <p:spPr>
          <a:xfrm>
            <a:off x="316222" y="627534"/>
            <a:ext cx="7069189" cy="3539430"/>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Thread B</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FF"/>
                </a:solidFill>
                <a:effectLst/>
                <a:highlight>
                  <a:srgbClr val="FFFFFF"/>
                </a:highlight>
                <a:uLnTx/>
                <a:uFillTx/>
                <a:latin typeface="Consolas"/>
              </a:rPr>
              <a:t>lock</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myConditionLock</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srgbClr val="008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 wait until data are prepared ---</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FF"/>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FF"/>
                </a:solidFill>
                <a:effectLst/>
                <a:highlight>
                  <a:srgbClr val="FFFFFF"/>
                </a:highlight>
                <a:uLnTx/>
                <a:uFillTx/>
                <a:latin typeface="Consolas"/>
              </a:rPr>
              <a:t>while</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DataAreReadyForProcessing</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System.Threading.</a:t>
            </a:r>
            <a:r>
              <a:rPr kumimoji="0" lang="de-DE" sz="1400" b="0" i="0" u="none" strike="noStrike" kern="0" cap="none" spc="0" normalizeH="0" baseline="0" noProof="0" dirty="0" err="1" smtClean="0">
                <a:ln>
                  <a:noFill/>
                </a:ln>
                <a:solidFill>
                  <a:srgbClr val="2B91AF"/>
                </a:solidFill>
                <a:effectLst/>
                <a:highlight>
                  <a:srgbClr val="FFFFFF"/>
                </a:highlight>
                <a:uLnTx/>
                <a:uFillTx/>
                <a:latin typeface="Consolas"/>
              </a:rPr>
              <a:t>Monitor</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.Wait</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myConditionLock</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unlocks</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while</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waiting</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locks</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again</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when</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returning</a:t>
            </a:r>
            <a:endParaRPr kumimoji="0" lang="de-DE" sz="1400" b="0" i="0" u="none" strike="noStrike" kern="0" cap="none" spc="0" normalizeH="0" baseline="0" noProof="0" dirty="0" smtClean="0">
              <a:ln>
                <a:noFill/>
              </a:ln>
              <a:solidFill>
                <a:srgbClr val="008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process</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8000"/>
                </a:solidFill>
                <a:effectLst/>
                <a:highlight>
                  <a:srgbClr val="FFFFFF"/>
                </a:highlight>
                <a:uLnTx/>
                <a:uFillTx/>
                <a:latin typeface="Consolas"/>
              </a:rPr>
              <a:t>data</a:t>
            </a:r>
            <a:r>
              <a:rPr kumimoji="0" lang="de-DE" sz="1400" b="0" i="0" u="none" strike="noStrike" kern="0" cap="none" spc="0" normalizeH="0" baseline="0" noProof="0" dirty="0" smtClean="0">
                <a:ln>
                  <a:noFill/>
                </a:ln>
                <a:solidFill>
                  <a:srgbClr val="008000"/>
                </a:solidFill>
                <a:effectLst/>
                <a:highlight>
                  <a:srgbClr val="FFFFFF"/>
                </a:highlight>
                <a:uLnTx/>
                <a:uFillTx/>
                <a:latin typeface="Consolas"/>
              </a:rPr>
              <a:t> ---</a:t>
            </a:r>
            <a:endParaRPr kumimoji="0" lang="de-DE"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400" b="0" i="0" u="none" strike="noStrike" kern="0" cap="none" spc="0" normalizeH="0" baseline="0" noProof="0" dirty="0" smtClean="0">
                <a:ln>
                  <a:noFill/>
                </a:ln>
                <a:solidFill>
                  <a:srgbClr val="008000"/>
                </a:solidFill>
                <a:effectLst/>
                <a:highlight>
                  <a:srgbClr val="FFFFFF"/>
                </a:highlight>
                <a:uLnTx/>
                <a:uFillTx/>
                <a:latin typeface="Consolas"/>
              </a:rPr>
              <a:t>// here we are within lock and you can access data</a:t>
            </a:r>
            <a:endParaRPr kumimoji="0" lang="en-US" sz="14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g_someInt</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0; </a:t>
            </a:r>
            <a:r>
              <a:rPr kumimoji="0" lang="de-DE" sz="1400" b="0" i="0" u="none" strike="noStrike" kern="0" cap="none" spc="0" normalizeH="0" baseline="0" noProof="0" dirty="0" err="1" smtClean="0">
                <a:ln>
                  <a:noFill/>
                </a:ln>
                <a:solidFill>
                  <a:srgbClr val="000000"/>
                </a:solidFill>
                <a:effectLst/>
                <a:highlight>
                  <a:srgbClr val="FFFFFF"/>
                </a:highlight>
                <a:uLnTx/>
                <a:uFillTx/>
                <a:latin typeface="Consolas"/>
              </a:rPr>
              <a:t>g_someOtherData</a:t>
            </a: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 =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smtClean="0">
                <a:ln>
                  <a:noFill/>
                </a:ln>
                <a:solidFill>
                  <a:srgbClr val="000000"/>
                </a:solidFill>
                <a:effectLst/>
                <a:highlight>
                  <a:srgbClr val="FFFFFF"/>
                </a:highlight>
                <a:uLnTx/>
                <a:uFillTx/>
                <a:latin typeface="Consolas"/>
              </a:rPr>
              <a:t>}</a:t>
            </a:r>
          </a:p>
        </p:txBody>
      </p:sp>
      <p:sp>
        <p:nvSpPr>
          <p:cNvPr id="7" name="Rechteck 6"/>
          <p:cNvSpPr/>
          <p:nvPr/>
        </p:nvSpPr>
        <p:spPr>
          <a:xfrm>
            <a:off x="298735" y="4299942"/>
            <a:ext cx="8555658" cy="400110"/>
          </a:xfrm>
          <a:prstGeom prst="rect">
            <a:avLst/>
          </a:prstGeom>
        </p:spPr>
        <p:txBody>
          <a:bodyPr wrap="square">
            <a:spAutoFit/>
          </a:bodyPr>
          <a:lstStyle/>
          <a:p>
            <a:r>
              <a:rPr lang="en-US" sz="2000" dirty="0" smtClean="0">
                <a:solidFill>
                  <a:prstClr val="black"/>
                </a:solidFill>
                <a:latin typeface="Arial"/>
              </a:rPr>
              <a:t>Still recommended in C#: </a:t>
            </a:r>
            <a:r>
              <a:rPr lang="en-US" sz="2000" b="1" dirty="0" smtClean="0">
                <a:solidFill>
                  <a:prstClr val="black"/>
                </a:solidFill>
                <a:latin typeface="Arial"/>
              </a:rPr>
              <a:t>use while loop for safety</a:t>
            </a:r>
            <a:r>
              <a:rPr lang="en-US" sz="2000" dirty="0" smtClean="0">
                <a:solidFill>
                  <a:prstClr val="black"/>
                </a:solidFill>
                <a:latin typeface="Arial"/>
              </a:rPr>
              <a:t>, motivation see </a:t>
            </a:r>
            <a:r>
              <a:rPr lang="en-US" sz="2000" dirty="0" smtClean="0">
                <a:solidFill>
                  <a:prstClr val="black"/>
                </a:solidFill>
                <a:latin typeface="Arial"/>
                <a:hlinkClick r:id="rId2"/>
              </a:rPr>
              <a:t>Link</a:t>
            </a:r>
            <a:endParaRPr lang="en-US" sz="2000" dirty="0" smtClean="0">
              <a:solidFill>
                <a:prstClr val="black"/>
              </a:solidFill>
              <a:latin typeface="Arial"/>
            </a:endParaRPr>
          </a:p>
        </p:txBody>
      </p:sp>
      <p:cxnSp>
        <p:nvCxnSpPr>
          <p:cNvPr id="8" name="Gerade Verbindung mit Pfeil 7"/>
          <p:cNvCxnSpPr/>
          <p:nvPr/>
        </p:nvCxnSpPr>
        <p:spPr>
          <a:xfrm flipH="1">
            <a:off x="4427984" y="1898942"/>
            <a:ext cx="1976188" cy="0"/>
          </a:xfrm>
          <a:prstGeom prst="straightConnector1">
            <a:avLst/>
          </a:prstGeom>
          <a:noFill/>
          <a:ln w="25400" cap="flat" cmpd="sng" algn="ctr">
            <a:solidFill>
              <a:srgbClr val="E12D2D">
                <a:shade val="95000"/>
                <a:satMod val="105000"/>
              </a:srgbClr>
            </a:solidFill>
            <a:prstDash val="solid"/>
            <a:tailEnd type="arrow"/>
          </a:ln>
          <a:effectLst/>
        </p:spPr>
      </p:cxnSp>
      <p:sp>
        <p:nvSpPr>
          <p:cNvPr id="9" name="Rechteck 8"/>
          <p:cNvSpPr/>
          <p:nvPr/>
        </p:nvSpPr>
        <p:spPr>
          <a:xfrm>
            <a:off x="6549419" y="1419622"/>
            <a:ext cx="2127038" cy="804787"/>
          </a:xfrm>
          <a:prstGeom prst="rect">
            <a:avLst/>
          </a:prstGeom>
          <a:solidFill>
            <a:srgbClr val="E12D2D">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rPr>
              <a:t>Call wait only if data are not yet prepared!</a:t>
            </a:r>
          </a:p>
        </p:txBody>
      </p:sp>
    </p:spTree>
    <p:extLst>
      <p:ext uri="{BB962C8B-B14F-4D97-AF65-F5344CB8AC3E}">
        <p14:creationId xmlns:p14="http://schemas.microsoft.com/office/powerpoint/2010/main" val="10393730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6" name="Textplatzhalter 5"/>
          <p:cNvSpPr>
            <a:spLocks noGrp="1"/>
          </p:cNvSpPr>
          <p:nvPr>
            <p:ph type="body" sz="quarter" idx="12"/>
          </p:nvPr>
        </p:nvSpPr>
        <p:spPr/>
        <p:txBody>
          <a:bodyPr/>
          <a:lstStyle/>
          <a:p>
            <a:r>
              <a:rPr lang="de-DE" dirty="0" smtClean="0"/>
              <a:t>Summary</a:t>
            </a:r>
            <a:endParaRPr lang="de-DE" dirty="0"/>
          </a:p>
        </p:txBody>
      </p:sp>
    </p:spTree>
    <p:extLst>
      <p:ext uri="{BB962C8B-B14F-4D97-AF65-F5344CB8AC3E}">
        <p14:creationId xmlns:p14="http://schemas.microsoft.com/office/powerpoint/2010/main" val="1418046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US" dirty="0"/>
              <a:t>When to use multiple threads?</a:t>
            </a:r>
            <a:endParaRPr lang="de-DE" dirty="0"/>
          </a:p>
        </p:txBody>
      </p:sp>
      <p:sp>
        <p:nvSpPr>
          <p:cNvPr id="6" name="Textplatzhalter 5"/>
          <p:cNvSpPr>
            <a:spLocks noGrp="1"/>
          </p:cNvSpPr>
          <p:nvPr>
            <p:ph type="body" sz="quarter" idx="12"/>
          </p:nvPr>
        </p:nvSpPr>
        <p:spPr/>
        <p:txBody>
          <a:bodyPr>
            <a:normAutofit lnSpcReduction="10000"/>
          </a:bodyPr>
          <a:lstStyle/>
          <a:p>
            <a:pPr algn="r"/>
            <a:r>
              <a:rPr lang="de-DE" dirty="0" err="1" smtClean="0"/>
              <a:t>Introduction</a:t>
            </a:r>
            <a:endParaRPr lang="de-DE" dirty="0"/>
          </a:p>
        </p:txBody>
      </p:sp>
      <p:sp>
        <p:nvSpPr>
          <p:cNvPr id="7" name="Textplatzhalter 6"/>
          <p:cNvSpPr>
            <a:spLocks noGrp="1"/>
          </p:cNvSpPr>
          <p:nvPr>
            <p:ph type="body" sz="quarter" idx="13"/>
          </p:nvPr>
        </p:nvSpPr>
        <p:spPr>
          <a:xfrm>
            <a:off x="250825" y="987201"/>
            <a:ext cx="8641655" cy="3960813"/>
          </a:xfrm>
        </p:spPr>
        <p:txBody>
          <a:bodyPr>
            <a:normAutofit lnSpcReduction="10000"/>
          </a:bodyPr>
          <a:lstStyle/>
          <a:p>
            <a:endParaRPr lang="de-DE" dirty="0" smtClean="0"/>
          </a:p>
          <a:p>
            <a:pPr marL="0" lvl="1" indent="0">
              <a:lnSpc>
                <a:spcPct val="95000"/>
              </a:lnSpc>
              <a:spcAft>
                <a:spcPts val="800"/>
              </a:spcAft>
              <a:buClr>
                <a:srgbClr val="B2B2B2"/>
              </a:buClr>
              <a:buNone/>
            </a:pPr>
            <a:r>
              <a:rPr lang="en-US" sz="1600" dirty="0">
                <a:solidFill>
                  <a:srgbClr val="000000"/>
                </a:solidFill>
                <a:latin typeface="Roboto"/>
              </a:rPr>
              <a:t>Possible reasons where multithreading </a:t>
            </a:r>
            <a:r>
              <a:rPr lang="en-US" sz="1600" i="1" dirty="0">
                <a:solidFill>
                  <a:srgbClr val="000000"/>
                </a:solidFill>
                <a:latin typeface="Roboto"/>
              </a:rPr>
              <a:t>may</a:t>
            </a:r>
            <a:r>
              <a:rPr lang="en-US" sz="1600" dirty="0">
                <a:solidFill>
                  <a:srgbClr val="000000"/>
                </a:solidFill>
                <a:latin typeface="Roboto"/>
              </a:rPr>
              <a:t> be recommended:</a:t>
            </a:r>
          </a:p>
          <a:p>
            <a:pPr marL="285750" lvl="1">
              <a:lnSpc>
                <a:spcPct val="95000"/>
              </a:lnSpc>
              <a:spcAft>
                <a:spcPts val="800"/>
              </a:spcAft>
              <a:buClr>
                <a:srgbClr val="B2B2B2"/>
              </a:buClr>
              <a:buFont typeface="Arial" panose="020B0604020202020204" pitchFamily="34" charset="0"/>
              <a:buChar char="•"/>
            </a:pPr>
            <a:r>
              <a:rPr lang="de-DE" sz="1600" b="1" dirty="0" err="1">
                <a:solidFill>
                  <a:srgbClr val="000000"/>
                </a:solidFill>
                <a:latin typeface="Roboto"/>
              </a:rPr>
              <a:t>staying</a:t>
            </a:r>
            <a:r>
              <a:rPr lang="de-DE" sz="1600" b="1" dirty="0">
                <a:solidFill>
                  <a:srgbClr val="000000"/>
                </a:solidFill>
                <a:latin typeface="Roboto"/>
              </a:rPr>
              <a:t> </a:t>
            </a:r>
            <a:r>
              <a:rPr lang="de-DE" sz="1600" b="1" dirty="0" err="1">
                <a:solidFill>
                  <a:srgbClr val="000000"/>
                </a:solidFill>
                <a:latin typeface="Roboto"/>
              </a:rPr>
              <a:t>reactive</a:t>
            </a:r>
            <a:r>
              <a:rPr lang="de-DE" sz="1600" b="1" dirty="0">
                <a:solidFill>
                  <a:srgbClr val="000000"/>
                </a:solidFill>
                <a:latin typeface="Roboto"/>
              </a:rPr>
              <a:t/>
            </a:r>
            <a:br>
              <a:rPr lang="de-DE" sz="1600" b="1" dirty="0">
                <a:solidFill>
                  <a:srgbClr val="000000"/>
                </a:solidFill>
                <a:latin typeface="Roboto"/>
              </a:rPr>
            </a:br>
            <a:r>
              <a:rPr lang="de-DE" sz="1600" dirty="0" err="1">
                <a:solidFill>
                  <a:srgbClr val="000000"/>
                </a:solidFill>
                <a:latin typeface="Roboto"/>
              </a:rPr>
              <a:t>active</a:t>
            </a:r>
            <a:r>
              <a:rPr lang="de-DE" sz="1600" dirty="0">
                <a:solidFill>
                  <a:srgbClr val="000000"/>
                </a:solidFill>
                <a:latin typeface="Roboto"/>
              </a:rPr>
              <a:t> GUI </a:t>
            </a:r>
            <a:r>
              <a:rPr lang="de-DE" sz="1600" dirty="0" err="1">
                <a:solidFill>
                  <a:srgbClr val="000000"/>
                </a:solidFill>
                <a:latin typeface="Roboto"/>
              </a:rPr>
              <a:t>while</a:t>
            </a:r>
            <a:r>
              <a:rPr lang="de-DE" sz="1600" dirty="0">
                <a:solidFill>
                  <a:srgbClr val="000000"/>
                </a:solidFill>
                <a:latin typeface="Roboto"/>
              </a:rPr>
              <a:t> </a:t>
            </a:r>
            <a:r>
              <a:rPr lang="de-DE" sz="1600" dirty="0" err="1">
                <a:solidFill>
                  <a:srgbClr val="000000"/>
                </a:solidFill>
                <a:latin typeface="Roboto"/>
              </a:rPr>
              <a:t>long</a:t>
            </a:r>
            <a:r>
              <a:rPr lang="de-DE" sz="1600" dirty="0">
                <a:solidFill>
                  <a:srgbClr val="000000"/>
                </a:solidFill>
                <a:latin typeface="Roboto"/>
              </a:rPr>
              <a:t> </a:t>
            </a:r>
            <a:r>
              <a:rPr lang="de-DE" sz="1600" dirty="0" err="1">
                <a:solidFill>
                  <a:srgbClr val="000000"/>
                </a:solidFill>
                <a:latin typeface="Roboto"/>
              </a:rPr>
              <a:t>enduring</a:t>
            </a:r>
            <a:r>
              <a:rPr lang="de-DE" sz="1600" dirty="0">
                <a:solidFill>
                  <a:srgbClr val="000000"/>
                </a:solidFill>
                <a:latin typeface="Roboto"/>
              </a:rPr>
              <a:t> </a:t>
            </a:r>
            <a:r>
              <a:rPr lang="de-DE" sz="1600" dirty="0" err="1">
                <a:solidFill>
                  <a:srgbClr val="000000"/>
                </a:solidFill>
                <a:latin typeface="Roboto"/>
              </a:rPr>
              <a:t>actions</a:t>
            </a:r>
            <a:r>
              <a:rPr lang="de-DE" sz="1600" dirty="0">
                <a:solidFill>
                  <a:srgbClr val="000000"/>
                </a:solidFill>
                <a:latin typeface="Roboto"/>
              </a:rPr>
              <a:t>, </a:t>
            </a:r>
            <a:r>
              <a:rPr lang="de-DE" sz="1600" dirty="0" err="1">
                <a:solidFill>
                  <a:srgbClr val="000000"/>
                </a:solidFill>
                <a:latin typeface="Roboto"/>
              </a:rPr>
              <a:t>allow</a:t>
            </a:r>
            <a:r>
              <a:rPr lang="de-DE" sz="1600" dirty="0">
                <a:solidFill>
                  <a:srgbClr val="000000"/>
                </a:solidFill>
                <a:latin typeface="Roboto"/>
              </a:rPr>
              <a:t> </a:t>
            </a:r>
            <a:r>
              <a:rPr lang="de-DE" sz="1600" dirty="0" err="1">
                <a:solidFill>
                  <a:srgbClr val="000000"/>
                </a:solidFill>
                <a:latin typeface="Roboto"/>
              </a:rPr>
              <a:t>cancel</a:t>
            </a:r>
            <a:endParaRPr lang="de-DE" sz="1600" dirty="0">
              <a:solidFill>
                <a:srgbClr val="000000"/>
              </a:solidFill>
              <a:latin typeface="Roboto"/>
            </a:endParaRPr>
          </a:p>
          <a:p>
            <a:pPr marL="285750" lvl="1">
              <a:lnSpc>
                <a:spcPct val="95000"/>
              </a:lnSpc>
              <a:spcAft>
                <a:spcPts val="800"/>
              </a:spcAft>
              <a:buClr>
                <a:srgbClr val="B2B2B2"/>
              </a:buClr>
              <a:buFont typeface="Arial" panose="020B0604020202020204" pitchFamily="34" charset="0"/>
              <a:buChar char="•"/>
            </a:pPr>
            <a:r>
              <a:rPr lang="en-US" sz="1600" b="1" dirty="0">
                <a:solidFill>
                  <a:srgbClr val="000000"/>
                </a:solidFill>
                <a:latin typeface="Roboto"/>
              </a:rPr>
              <a:t>using blocking communication methods - listener thread</a:t>
            </a:r>
            <a:br>
              <a:rPr lang="en-US" sz="1600" b="1" dirty="0">
                <a:solidFill>
                  <a:srgbClr val="000000"/>
                </a:solidFill>
                <a:latin typeface="Roboto"/>
              </a:rPr>
            </a:br>
            <a:r>
              <a:rPr lang="en-US" sz="1600" dirty="0">
                <a:solidFill>
                  <a:srgbClr val="000000"/>
                </a:solidFill>
                <a:latin typeface="Roboto"/>
              </a:rPr>
              <a:t>blocking wait on some communication channel (e.g. CAN bus)</a:t>
            </a:r>
          </a:p>
          <a:p>
            <a:pPr marL="285750" lvl="1">
              <a:lnSpc>
                <a:spcPct val="95000"/>
              </a:lnSpc>
              <a:spcAft>
                <a:spcPts val="800"/>
              </a:spcAft>
              <a:buClr>
                <a:srgbClr val="B2B2B2"/>
              </a:buClr>
              <a:buFont typeface="Arial" panose="020B0604020202020204" pitchFamily="34" charset="0"/>
              <a:buChar char="•"/>
            </a:pPr>
            <a:r>
              <a:rPr lang="de-DE" sz="1600" b="1" dirty="0" err="1">
                <a:solidFill>
                  <a:srgbClr val="000000"/>
                </a:solidFill>
                <a:latin typeface="Roboto"/>
              </a:rPr>
              <a:t>synchronizing</a:t>
            </a:r>
            <a:r>
              <a:rPr lang="de-DE" sz="1600" b="1" dirty="0">
                <a:solidFill>
                  <a:srgbClr val="000000"/>
                </a:solidFill>
                <a:latin typeface="Roboto"/>
              </a:rPr>
              <a:t> </a:t>
            </a:r>
            <a:r>
              <a:rPr lang="de-DE" sz="1600" b="1" dirty="0" err="1">
                <a:solidFill>
                  <a:srgbClr val="000000"/>
                </a:solidFill>
                <a:latin typeface="Roboto"/>
              </a:rPr>
              <a:t>with</a:t>
            </a:r>
            <a:r>
              <a:rPr lang="de-DE" sz="1600" b="1" dirty="0">
                <a:solidFill>
                  <a:srgbClr val="000000"/>
                </a:solidFill>
                <a:latin typeface="Roboto"/>
              </a:rPr>
              <a:t> </a:t>
            </a:r>
            <a:r>
              <a:rPr lang="de-DE" sz="1600" b="1" dirty="0" err="1">
                <a:solidFill>
                  <a:srgbClr val="000000"/>
                </a:solidFill>
                <a:latin typeface="Roboto"/>
              </a:rPr>
              <a:t>threads</a:t>
            </a:r>
            <a:r>
              <a:rPr lang="de-DE" sz="1600" b="1" dirty="0">
                <a:solidFill>
                  <a:srgbClr val="000000"/>
                </a:solidFill>
                <a:latin typeface="Roboto"/>
              </a:rPr>
              <a:t/>
            </a:r>
            <a:br>
              <a:rPr lang="de-DE" sz="1600" b="1" dirty="0">
                <a:solidFill>
                  <a:srgbClr val="000000"/>
                </a:solidFill>
                <a:latin typeface="Roboto"/>
              </a:rPr>
            </a:br>
            <a:r>
              <a:rPr lang="de-DE" sz="1600" dirty="0">
                <a:solidFill>
                  <a:srgbClr val="000000"/>
                </a:solidFill>
                <a:latin typeface="Roboto"/>
              </a:rPr>
              <a:t>e.g. </a:t>
            </a:r>
            <a:r>
              <a:rPr lang="de-DE" sz="1600" dirty="0" err="1">
                <a:solidFill>
                  <a:srgbClr val="000000"/>
                </a:solidFill>
                <a:latin typeface="Roboto"/>
              </a:rPr>
              <a:t>MessageQueueThread</a:t>
            </a:r>
            <a:r>
              <a:rPr lang="de-DE" sz="1600" dirty="0">
                <a:solidFill>
                  <a:srgbClr val="000000"/>
                </a:solidFill>
                <a:latin typeface="Roboto"/>
              </a:rPr>
              <a:t> </a:t>
            </a:r>
            <a:r>
              <a:rPr lang="de-DE" sz="1600" dirty="0" err="1">
                <a:solidFill>
                  <a:srgbClr val="000000"/>
                </a:solidFill>
                <a:latin typeface="Roboto"/>
              </a:rPr>
              <a:t>serializes</a:t>
            </a:r>
            <a:r>
              <a:rPr lang="de-DE" sz="1600" dirty="0">
                <a:solidFill>
                  <a:srgbClr val="000000"/>
                </a:solidFill>
                <a:latin typeface="Roboto"/>
              </a:rPr>
              <a:t> </a:t>
            </a:r>
            <a:r>
              <a:rPr lang="de-DE" sz="1600" dirty="0" err="1">
                <a:solidFill>
                  <a:srgbClr val="000000"/>
                </a:solidFill>
                <a:latin typeface="Roboto"/>
              </a:rPr>
              <a:t>concurrent</a:t>
            </a:r>
            <a:r>
              <a:rPr lang="de-DE" sz="1600" dirty="0">
                <a:solidFill>
                  <a:srgbClr val="000000"/>
                </a:solidFill>
                <a:latin typeface="Roboto"/>
              </a:rPr>
              <a:t> </a:t>
            </a:r>
            <a:r>
              <a:rPr lang="de-DE" sz="1600" dirty="0" err="1">
                <a:solidFill>
                  <a:srgbClr val="000000"/>
                </a:solidFill>
                <a:latin typeface="Roboto"/>
              </a:rPr>
              <a:t>actions</a:t>
            </a:r>
            <a:r>
              <a:rPr lang="de-DE" sz="1600" dirty="0">
                <a:solidFill>
                  <a:srgbClr val="000000"/>
                </a:solidFill>
                <a:latin typeface="Roboto"/>
              </a:rPr>
              <a:t>, </a:t>
            </a:r>
            <a:r>
              <a:rPr lang="de-DE" sz="1600" dirty="0" err="1">
                <a:solidFill>
                  <a:srgbClr val="000000"/>
                </a:solidFill>
                <a:latin typeface="Roboto"/>
              </a:rPr>
              <a:t>no</a:t>
            </a:r>
            <a:r>
              <a:rPr lang="de-DE" sz="1600" dirty="0">
                <a:solidFill>
                  <a:srgbClr val="000000"/>
                </a:solidFill>
                <a:latin typeface="Roboto"/>
              </a:rPr>
              <a:t> </a:t>
            </a:r>
            <a:r>
              <a:rPr lang="de-DE" sz="1600" dirty="0" err="1">
                <a:solidFill>
                  <a:srgbClr val="000000"/>
                </a:solidFill>
                <a:latin typeface="Roboto"/>
              </a:rPr>
              <a:t>mutex</a:t>
            </a:r>
            <a:r>
              <a:rPr lang="de-DE" sz="1600" dirty="0">
                <a:solidFill>
                  <a:srgbClr val="000000"/>
                </a:solidFill>
                <a:latin typeface="Roboto"/>
              </a:rPr>
              <a:t> </a:t>
            </a:r>
            <a:r>
              <a:rPr lang="de-DE" sz="1600" dirty="0" err="1">
                <a:solidFill>
                  <a:srgbClr val="000000"/>
                </a:solidFill>
                <a:latin typeface="Roboto"/>
              </a:rPr>
              <a:t>required</a:t>
            </a:r>
            <a:r>
              <a:rPr lang="de-DE" sz="1600" dirty="0">
                <a:solidFill>
                  <a:srgbClr val="000000"/>
                </a:solidFill>
                <a:latin typeface="Roboto"/>
              </a:rPr>
              <a:t> </a:t>
            </a:r>
            <a:r>
              <a:rPr lang="de-DE" sz="1600" dirty="0" err="1">
                <a:solidFill>
                  <a:srgbClr val="000000"/>
                </a:solidFill>
                <a:latin typeface="Roboto"/>
              </a:rPr>
              <a:t>within</a:t>
            </a:r>
            <a:r>
              <a:rPr lang="de-DE" sz="1600" dirty="0">
                <a:solidFill>
                  <a:srgbClr val="000000"/>
                </a:solidFill>
                <a:latin typeface="Roboto"/>
              </a:rPr>
              <a:t> </a:t>
            </a:r>
            <a:r>
              <a:rPr lang="de-DE" sz="1600" dirty="0" err="1">
                <a:solidFill>
                  <a:srgbClr val="000000"/>
                </a:solidFill>
                <a:latin typeface="Roboto"/>
              </a:rPr>
              <a:t>client</a:t>
            </a:r>
            <a:r>
              <a:rPr lang="de-DE" sz="1600" dirty="0">
                <a:solidFill>
                  <a:srgbClr val="000000"/>
                </a:solidFill>
                <a:latin typeface="Roboto"/>
              </a:rPr>
              <a:t> </a:t>
            </a:r>
            <a:r>
              <a:rPr lang="de-DE" sz="1600" dirty="0" err="1">
                <a:solidFill>
                  <a:srgbClr val="000000"/>
                </a:solidFill>
                <a:latin typeface="Roboto"/>
              </a:rPr>
              <a:t>code</a:t>
            </a:r>
            <a:endParaRPr lang="de-DE" sz="1600" dirty="0">
              <a:solidFill>
                <a:srgbClr val="000000"/>
              </a:solidFill>
              <a:latin typeface="Roboto"/>
            </a:endParaRPr>
          </a:p>
          <a:p>
            <a:pPr marL="285750" lvl="1">
              <a:lnSpc>
                <a:spcPct val="95000"/>
              </a:lnSpc>
              <a:spcAft>
                <a:spcPts val="800"/>
              </a:spcAft>
              <a:buClr>
                <a:srgbClr val="B2B2B2"/>
              </a:buClr>
              <a:buFont typeface="Arial" panose="020B0604020202020204" pitchFamily="34" charset="0"/>
              <a:buChar char="•"/>
            </a:pPr>
            <a:r>
              <a:rPr lang="de-DE" sz="1600" b="1" dirty="0" err="1">
                <a:solidFill>
                  <a:srgbClr val="000000"/>
                </a:solidFill>
                <a:latin typeface="Roboto"/>
              </a:rPr>
              <a:t>improving</a:t>
            </a:r>
            <a:r>
              <a:rPr lang="de-DE" sz="1600" b="1" dirty="0">
                <a:solidFill>
                  <a:srgbClr val="000000"/>
                </a:solidFill>
                <a:latin typeface="Roboto"/>
              </a:rPr>
              <a:t> </a:t>
            </a:r>
            <a:r>
              <a:rPr lang="de-DE" sz="1600" b="1" dirty="0" err="1">
                <a:solidFill>
                  <a:srgbClr val="000000"/>
                </a:solidFill>
                <a:latin typeface="Roboto"/>
              </a:rPr>
              <a:t>reaction</a:t>
            </a:r>
            <a:r>
              <a:rPr lang="de-DE" sz="1600" b="1" dirty="0">
                <a:solidFill>
                  <a:srgbClr val="000000"/>
                </a:solidFill>
                <a:latin typeface="Roboto"/>
              </a:rPr>
              <a:t> time</a:t>
            </a:r>
            <a:br>
              <a:rPr lang="de-DE" sz="1600" b="1" dirty="0">
                <a:solidFill>
                  <a:srgbClr val="000000"/>
                </a:solidFill>
                <a:latin typeface="Roboto"/>
              </a:rPr>
            </a:br>
            <a:r>
              <a:rPr lang="de-DE" sz="1600" dirty="0">
                <a:solidFill>
                  <a:srgbClr val="000000"/>
                </a:solidFill>
                <a:latin typeface="Roboto"/>
              </a:rPr>
              <a:t>e.g. </a:t>
            </a:r>
            <a:r>
              <a:rPr lang="de-DE" sz="1600" dirty="0" err="1">
                <a:solidFill>
                  <a:srgbClr val="000000"/>
                </a:solidFill>
                <a:latin typeface="Roboto"/>
              </a:rPr>
              <a:t>allow</a:t>
            </a:r>
            <a:r>
              <a:rPr lang="de-DE" sz="1600" dirty="0">
                <a:solidFill>
                  <a:srgbClr val="000000"/>
                </a:solidFill>
                <a:latin typeface="Roboto"/>
              </a:rPr>
              <a:t> quick </a:t>
            </a:r>
            <a:r>
              <a:rPr lang="de-DE" sz="1600" dirty="0" err="1">
                <a:solidFill>
                  <a:srgbClr val="000000"/>
                </a:solidFill>
                <a:latin typeface="Roboto"/>
              </a:rPr>
              <a:t>return</a:t>
            </a:r>
            <a:r>
              <a:rPr lang="de-DE" sz="1600" dirty="0">
                <a:solidFill>
                  <a:srgbClr val="000000"/>
                </a:solidFill>
                <a:latin typeface="Roboto"/>
              </a:rPr>
              <a:t> </a:t>
            </a:r>
            <a:r>
              <a:rPr lang="de-DE" sz="1600" dirty="0" err="1">
                <a:solidFill>
                  <a:srgbClr val="000000"/>
                </a:solidFill>
                <a:latin typeface="Roboto"/>
              </a:rPr>
              <a:t>for</a:t>
            </a:r>
            <a:r>
              <a:rPr lang="de-DE" sz="1600" dirty="0">
                <a:solidFill>
                  <a:srgbClr val="000000"/>
                </a:solidFill>
                <a:latin typeface="Roboto"/>
              </a:rPr>
              <a:t> </a:t>
            </a:r>
            <a:r>
              <a:rPr lang="de-DE" sz="1600" dirty="0" err="1">
                <a:solidFill>
                  <a:srgbClr val="000000"/>
                </a:solidFill>
                <a:latin typeface="Roboto"/>
              </a:rPr>
              <a:t>notifying</a:t>
            </a:r>
            <a:r>
              <a:rPr lang="de-DE" sz="1600" dirty="0">
                <a:solidFill>
                  <a:srgbClr val="000000"/>
                </a:solidFill>
                <a:latin typeface="Roboto"/>
              </a:rPr>
              <a:t> </a:t>
            </a:r>
            <a:r>
              <a:rPr lang="de-DE" sz="1600" dirty="0" err="1">
                <a:solidFill>
                  <a:srgbClr val="000000"/>
                </a:solidFill>
                <a:latin typeface="Roboto"/>
              </a:rPr>
              <a:t>thread</a:t>
            </a:r>
            <a:r>
              <a:rPr lang="de-DE" sz="1600" dirty="0">
                <a:solidFill>
                  <a:srgbClr val="000000"/>
                </a:solidFill>
                <a:latin typeface="Roboto"/>
              </a:rPr>
              <a:t> </a:t>
            </a:r>
            <a:r>
              <a:rPr lang="de-DE" sz="1600" dirty="0" err="1">
                <a:solidFill>
                  <a:srgbClr val="000000"/>
                </a:solidFill>
                <a:latin typeface="Roboto"/>
              </a:rPr>
              <a:t>when</a:t>
            </a:r>
            <a:r>
              <a:rPr lang="de-DE" sz="1600" dirty="0">
                <a:solidFill>
                  <a:srgbClr val="000000"/>
                </a:solidFill>
                <a:latin typeface="Roboto"/>
              </a:rPr>
              <a:t> </a:t>
            </a:r>
            <a:r>
              <a:rPr lang="de-DE" sz="1600" dirty="0" err="1">
                <a:solidFill>
                  <a:srgbClr val="000000"/>
                </a:solidFill>
                <a:latin typeface="Roboto"/>
              </a:rPr>
              <a:t>action</a:t>
            </a:r>
            <a:r>
              <a:rPr lang="de-DE" sz="1600" dirty="0">
                <a:solidFill>
                  <a:srgbClr val="000000"/>
                </a:solidFill>
                <a:latin typeface="Roboto"/>
              </a:rPr>
              <a:t> </a:t>
            </a:r>
            <a:r>
              <a:rPr lang="de-DE" sz="1600" dirty="0" err="1">
                <a:solidFill>
                  <a:srgbClr val="000000"/>
                </a:solidFill>
                <a:latin typeface="Roboto"/>
              </a:rPr>
              <a:t>is</a:t>
            </a:r>
            <a:r>
              <a:rPr lang="de-DE" sz="1600" dirty="0">
                <a:solidFill>
                  <a:srgbClr val="000000"/>
                </a:solidFill>
                <a:latin typeface="Roboto"/>
              </a:rPr>
              <a:t> </a:t>
            </a:r>
            <a:r>
              <a:rPr lang="de-DE" sz="1600" dirty="0" err="1">
                <a:solidFill>
                  <a:srgbClr val="000000"/>
                </a:solidFill>
                <a:latin typeface="Roboto"/>
              </a:rPr>
              <a:t>posted</a:t>
            </a:r>
            <a:r>
              <a:rPr lang="de-DE" sz="1600" dirty="0">
                <a:solidFill>
                  <a:srgbClr val="000000"/>
                </a:solidFill>
                <a:latin typeface="Roboto"/>
              </a:rPr>
              <a:t> </a:t>
            </a:r>
            <a:r>
              <a:rPr lang="de-DE" sz="1600" dirty="0" err="1">
                <a:solidFill>
                  <a:srgbClr val="000000"/>
                </a:solidFill>
                <a:latin typeface="Roboto"/>
              </a:rPr>
              <a:t>to</a:t>
            </a:r>
            <a:r>
              <a:rPr lang="de-DE" sz="1600" dirty="0">
                <a:solidFill>
                  <a:srgbClr val="000000"/>
                </a:solidFill>
                <a:latin typeface="Roboto"/>
              </a:rPr>
              <a:t> </a:t>
            </a:r>
            <a:r>
              <a:rPr lang="de-DE" sz="1600" dirty="0" err="1">
                <a:solidFill>
                  <a:srgbClr val="000000"/>
                </a:solidFill>
                <a:latin typeface="Roboto"/>
              </a:rPr>
              <a:t>worker</a:t>
            </a:r>
            <a:r>
              <a:rPr lang="de-DE" sz="1600" dirty="0">
                <a:solidFill>
                  <a:srgbClr val="000000"/>
                </a:solidFill>
                <a:latin typeface="Roboto"/>
              </a:rPr>
              <a:t> </a:t>
            </a:r>
            <a:r>
              <a:rPr lang="de-DE" sz="1600" dirty="0" err="1">
                <a:solidFill>
                  <a:srgbClr val="000000"/>
                </a:solidFill>
                <a:latin typeface="Roboto"/>
              </a:rPr>
              <a:t>thread</a:t>
            </a:r>
            <a:endParaRPr lang="de-DE" sz="1600" dirty="0">
              <a:solidFill>
                <a:srgbClr val="000000"/>
              </a:solidFill>
              <a:latin typeface="Roboto"/>
            </a:endParaRPr>
          </a:p>
          <a:p>
            <a:pPr marL="285750" lvl="1">
              <a:lnSpc>
                <a:spcPct val="95000"/>
              </a:lnSpc>
              <a:spcAft>
                <a:spcPts val="800"/>
              </a:spcAft>
              <a:buClr>
                <a:srgbClr val="B2B2B2"/>
              </a:buClr>
              <a:buFont typeface="Arial" panose="020B0604020202020204" pitchFamily="34" charset="0"/>
              <a:buChar char="•"/>
            </a:pPr>
            <a:r>
              <a:rPr lang="de-DE" sz="1600" b="1" dirty="0" err="1">
                <a:solidFill>
                  <a:srgbClr val="000000"/>
                </a:solidFill>
                <a:latin typeface="Roboto"/>
              </a:rPr>
              <a:t>using</a:t>
            </a:r>
            <a:r>
              <a:rPr lang="de-DE" sz="1600" b="1" dirty="0">
                <a:solidFill>
                  <a:srgbClr val="000000"/>
                </a:solidFill>
                <a:latin typeface="Roboto"/>
              </a:rPr>
              <a:t> modern HW</a:t>
            </a:r>
            <a:br>
              <a:rPr lang="de-DE" sz="1600" b="1" dirty="0">
                <a:solidFill>
                  <a:srgbClr val="000000"/>
                </a:solidFill>
                <a:latin typeface="Roboto"/>
              </a:rPr>
            </a:br>
            <a:r>
              <a:rPr lang="de-DE" sz="1600" dirty="0" err="1">
                <a:solidFill>
                  <a:srgbClr val="000000"/>
                </a:solidFill>
                <a:latin typeface="Roboto"/>
              </a:rPr>
              <a:t>run</a:t>
            </a:r>
            <a:r>
              <a:rPr lang="de-DE" sz="1600" dirty="0">
                <a:solidFill>
                  <a:srgbClr val="000000"/>
                </a:solidFill>
                <a:latin typeface="Roboto"/>
              </a:rPr>
              <a:t> </a:t>
            </a:r>
            <a:r>
              <a:rPr lang="de-DE" sz="1600" dirty="0" err="1">
                <a:solidFill>
                  <a:srgbClr val="000000"/>
                </a:solidFill>
                <a:latin typeface="Roboto"/>
              </a:rPr>
              <a:t>algorithms</a:t>
            </a:r>
            <a:r>
              <a:rPr lang="de-DE" sz="1600" dirty="0">
                <a:solidFill>
                  <a:srgbClr val="000000"/>
                </a:solidFill>
                <a:latin typeface="Roboto"/>
              </a:rPr>
              <a:t> in parallel on multiple </a:t>
            </a:r>
            <a:r>
              <a:rPr lang="de-DE" sz="1600" dirty="0" err="1">
                <a:solidFill>
                  <a:srgbClr val="000000"/>
                </a:solidFill>
                <a:latin typeface="Roboto"/>
              </a:rPr>
              <a:t>processors</a:t>
            </a:r>
            <a:endParaRPr lang="de-DE" sz="1600" dirty="0">
              <a:solidFill>
                <a:prstClr val="black"/>
              </a:solidFill>
              <a:latin typeface="Arial"/>
            </a:endParaRPr>
          </a:p>
          <a:p>
            <a:endParaRPr lang="de-DE" dirty="0"/>
          </a:p>
        </p:txBody>
      </p:sp>
      <p:sp>
        <p:nvSpPr>
          <p:cNvPr id="9" name="Textplatzhalter 5"/>
          <p:cNvSpPr txBox="1">
            <a:spLocks/>
          </p:cNvSpPr>
          <p:nvPr/>
        </p:nvSpPr>
        <p:spPr>
          <a:xfrm>
            <a:off x="323528" y="771550"/>
            <a:ext cx="7063512" cy="432048"/>
          </a:xfrm>
          <a:prstGeom prst="rect">
            <a:avLst/>
          </a:prstGeom>
          <a:solidFill>
            <a:srgbClr val="CCFF99"/>
          </a:solidFill>
          <a:ln>
            <a:solidFill>
              <a:schemeClr val="tx1"/>
            </a:solidFill>
          </a:ln>
        </p:spPr>
        <p:txBody>
          <a:bodyPr lIns="72000" tIns="72000" rIns="72000"/>
          <a:lstStyle>
            <a:lvl1pPr marL="0" indent="0" algn="l" defTabSz="914400" rtl="0" eaLnBrk="1" latinLnBrk="0" hangingPunct="1">
              <a:spcBef>
                <a:spcPct val="20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360000" indent="-28575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6480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936000" indent="-228600" algn="l" defTabSz="914400" rtl="0" eaLnBrk="1" latinLnBrk="0" hangingPunct="1">
              <a:spcBef>
                <a:spcPct val="20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1224000" indent="-228600" algn="l" defTabSz="914400" rtl="0" eaLnBrk="1" latinLnBrk="0" hangingPunct="1">
              <a:spcBef>
                <a:spcPct val="200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74250" lvl="1" indent="0">
              <a:spcAft>
                <a:spcPts val="800"/>
              </a:spcAft>
              <a:buNone/>
            </a:pPr>
            <a:r>
              <a:rPr lang="en-US" sz="1600" dirty="0" smtClean="0"/>
              <a:t>Do not use multi threading if you do not have a very good reason for it!</a:t>
            </a:r>
            <a:r>
              <a:rPr lang="en-US" sz="1600" dirty="0" smtClean="0">
                <a:solidFill>
                  <a:srgbClr val="000000"/>
                </a:solidFill>
                <a:latin typeface="Roboto"/>
              </a:rPr>
              <a:t/>
            </a:r>
            <a:br>
              <a:rPr lang="en-US" sz="1600" dirty="0" smtClean="0">
                <a:solidFill>
                  <a:srgbClr val="000000"/>
                </a:solidFill>
                <a:latin typeface="Roboto"/>
              </a:rPr>
            </a:br>
            <a:endParaRPr lang="de-DE" sz="1600" dirty="0">
              <a:cs typeface="+mn-cs"/>
            </a:endParaRPr>
          </a:p>
        </p:txBody>
      </p:sp>
      <p:sp>
        <p:nvSpPr>
          <p:cNvPr id="14" name="Fußzeilenplatzhalter 13"/>
          <p:cNvSpPr>
            <a:spLocks noGrp="1"/>
          </p:cNvSpPr>
          <p:nvPr>
            <p:ph type="ftr" sz="quarter" idx="11"/>
          </p:nvPr>
        </p:nvSpPr>
        <p:spPr/>
        <p:txBody>
          <a:bodyPr/>
          <a:lstStyle/>
          <a:p>
            <a:pPr algn="l"/>
            <a:r>
              <a:rPr lang="de-DE" smtClean="0"/>
              <a:t>Multithreading</a:t>
            </a:r>
            <a:endParaRPr lang="de-DE" dirty="0"/>
          </a:p>
        </p:txBody>
      </p:sp>
      <p:sp>
        <p:nvSpPr>
          <p:cNvPr id="15" name="Datumsplatzhalter 14"/>
          <p:cNvSpPr>
            <a:spLocks noGrp="1"/>
          </p:cNvSpPr>
          <p:nvPr>
            <p:ph type="dt" sz="half" idx="10"/>
          </p:nvPr>
        </p:nvSpPr>
        <p:spPr/>
        <p:txBody>
          <a:bodyPr/>
          <a:lstStyle/>
          <a:p>
            <a:pPr algn="r"/>
            <a:r>
              <a:rPr lang="de-DE" smtClean="0"/>
              <a:t>Gerald Fahrnholz - April 2017</a:t>
            </a:r>
            <a:endParaRPr lang="de-DE" dirty="0"/>
          </a:p>
        </p:txBody>
      </p:sp>
    </p:spTree>
    <p:extLst>
      <p:ext uri="{BB962C8B-B14F-4D97-AF65-F5344CB8AC3E}">
        <p14:creationId xmlns:p14="http://schemas.microsoft.com/office/powerpoint/2010/main" val="385007267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Practical</a:t>
            </a:r>
            <a:r>
              <a:rPr lang="de-DE" dirty="0" smtClean="0"/>
              <a:t> </a:t>
            </a:r>
            <a:r>
              <a:rPr lang="de-DE" dirty="0" err="1" smtClean="0"/>
              <a:t>tips</a:t>
            </a:r>
            <a:r>
              <a:rPr lang="de-DE" dirty="0" smtClean="0"/>
              <a:t> </a:t>
            </a:r>
            <a:endParaRPr lang="de-DE" dirty="0"/>
          </a:p>
        </p:txBody>
      </p:sp>
      <p:sp>
        <p:nvSpPr>
          <p:cNvPr id="2" name="Datumsplatzhalter 1"/>
          <p:cNvSpPr>
            <a:spLocks noGrp="1"/>
          </p:cNvSpPr>
          <p:nvPr>
            <p:ph type="dt" sz="half" idx="10"/>
          </p:nvPr>
        </p:nvSpPr>
        <p:spPr/>
        <p:txBody>
          <a:bodyPr/>
          <a:lstStyle/>
          <a:p>
            <a:pPr algn="r"/>
            <a:r>
              <a:rPr lang="de-DE" smtClean="0"/>
              <a:t>Gerald Fahrnholz - April 2017</a:t>
            </a:r>
            <a:endParaRPr lang="de-DE" dirty="0"/>
          </a:p>
        </p:txBody>
      </p:sp>
      <p:sp>
        <p:nvSpPr>
          <p:cNvPr id="3" name="Fußzeilenplatzhalter 2"/>
          <p:cNvSpPr>
            <a:spLocks noGrp="1"/>
          </p:cNvSpPr>
          <p:nvPr>
            <p:ph type="ftr" sz="quarter" idx="11"/>
          </p:nvPr>
        </p:nvSpPr>
        <p:spPr/>
        <p:txBody>
          <a:bodyPr/>
          <a:lstStyle/>
          <a:p>
            <a:pPr algn="l"/>
            <a:r>
              <a:rPr lang="de-DE" smtClean="0"/>
              <a:t>Multithreading</a:t>
            </a:r>
            <a:endParaRPr lang="de-DE" dirty="0"/>
          </a:p>
        </p:txBody>
      </p:sp>
      <p:sp>
        <p:nvSpPr>
          <p:cNvPr id="6" name="Textplatzhalter 5"/>
          <p:cNvSpPr>
            <a:spLocks noGrp="1"/>
          </p:cNvSpPr>
          <p:nvPr>
            <p:ph type="body" sz="quarter" idx="12"/>
          </p:nvPr>
        </p:nvSpPr>
        <p:spPr/>
        <p:txBody>
          <a:bodyPr>
            <a:normAutofit lnSpcReduction="10000"/>
          </a:bodyPr>
          <a:lstStyle/>
          <a:p>
            <a:r>
              <a:rPr lang="de-DE" dirty="0" smtClean="0"/>
              <a:t>Summary</a:t>
            </a:r>
            <a:endParaRPr lang="de-DE" dirty="0"/>
          </a:p>
        </p:txBody>
      </p:sp>
      <p:sp>
        <p:nvSpPr>
          <p:cNvPr id="7" name="Textplatzhalter 5"/>
          <p:cNvSpPr txBox="1">
            <a:spLocks/>
          </p:cNvSpPr>
          <p:nvPr/>
        </p:nvSpPr>
        <p:spPr>
          <a:xfrm>
            <a:off x="323528" y="771550"/>
            <a:ext cx="8352928" cy="4608512"/>
          </a:xfrm>
          <a:prstGeom prst="rect">
            <a:avLst/>
          </a:prstGeom>
          <a:noFill/>
          <a:ln>
            <a:noFill/>
          </a:ln>
        </p:spPr>
        <p:txBody>
          <a:bodyPr vert="horz" lIns="72000" tIns="72000" rIns="7200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marR="0" lvl="1" indent="-285750" algn="l" defTabSz="914400" rtl="0" eaLnBrk="1" fontAlgn="auto" latinLnBrk="0" hangingPunct="1">
              <a:lnSpc>
                <a:spcPct val="95000"/>
              </a:lnSpc>
              <a:spcBef>
                <a:spcPct val="20000"/>
              </a:spcBef>
              <a:spcAft>
                <a:spcPts val="800"/>
              </a:spcAft>
              <a:buClr>
                <a:srgbClr val="B2B2B2"/>
              </a:buClr>
              <a:buSzTx/>
              <a:buFont typeface="Arial" pitchFamily="34" charset="0"/>
              <a:buChar char="•"/>
              <a:tabLst/>
              <a:defRPr/>
            </a:pPr>
            <a:r>
              <a:rPr kumimoji="0" lang="en-US" sz="1400" b="1" i="0" u="none" strike="noStrike" kern="1200" cap="none" spc="0" normalizeH="0" baseline="0" noProof="0" dirty="0" smtClean="0">
                <a:ln>
                  <a:noFill/>
                </a:ln>
                <a:solidFill>
                  <a:srgbClr val="000000"/>
                </a:solidFill>
                <a:effectLst/>
                <a:uLnTx/>
                <a:uFillTx/>
                <a:latin typeface="Roboto"/>
                <a:ea typeface="+mn-ea"/>
                <a:cs typeface="Arial" pitchFamily="34" charset="0"/>
              </a:rPr>
              <a:t>Use multiple threads only when needed</a:t>
            </a:r>
          </a:p>
          <a:p>
            <a:pPr marL="285750" marR="0" lvl="1" indent="-285750" algn="l" defTabSz="914400" rtl="0" eaLnBrk="1" fontAlgn="auto" latinLnBrk="0" hangingPunct="1">
              <a:lnSpc>
                <a:spcPct val="95000"/>
              </a:lnSpc>
              <a:spcBef>
                <a:spcPct val="20000"/>
              </a:spcBef>
              <a:spcAft>
                <a:spcPts val="800"/>
              </a:spcAft>
              <a:buClr>
                <a:srgbClr val="B2B2B2"/>
              </a:buClr>
              <a:buSzTx/>
              <a:buFont typeface="Arial" pitchFamily="34" charset="0"/>
              <a:buChar char="•"/>
              <a:tabLst/>
              <a:defRPr/>
            </a:pPr>
            <a:r>
              <a:rPr kumimoji="0" lang="en-US" sz="1400" b="1" i="0" u="none" strike="noStrike" kern="1200" cap="none" spc="0" normalizeH="0" baseline="0" noProof="0" dirty="0" smtClean="0">
                <a:ln>
                  <a:noFill/>
                </a:ln>
                <a:solidFill>
                  <a:srgbClr val="000000"/>
                </a:solidFill>
                <a:effectLst/>
                <a:uLnTx/>
                <a:uFillTx/>
                <a:latin typeface="Roboto"/>
                <a:ea typeface="+mn-ea"/>
                <a:cs typeface="Arial" pitchFamily="34" charset="0"/>
              </a:rPr>
              <a:t>Identify shared data by reading code</a:t>
            </a:r>
            <a:br>
              <a:rPr kumimoji="0" lang="en-US" sz="1400" b="1" i="0" u="none" strike="noStrike" kern="1200" cap="none" spc="0" normalizeH="0" baseline="0" noProof="0" dirty="0" smtClean="0">
                <a:ln>
                  <a:noFill/>
                </a:ln>
                <a:solidFill>
                  <a:srgbClr val="000000"/>
                </a:solidFill>
                <a:effectLst/>
                <a:uLnTx/>
                <a:uFillTx/>
                <a:latin typeface="Roboto"/>
                <a:ea typeface="+mn-ea"/>
                <a:cs typeface="Arial" pitchFamily="34" charset="0"/>
              </a:rPr>
            </a:br>
            <a:r>
              <a:rPr kumimoji="0" lang="en-US" sz="1400" b="0" i="0" u="none" strike="noStrike" kern="1200" cap="none" spc="0" normalizeH="0" baseline="0" noProof="0" dirty="0" smtClean="0">
                <a:ln>
                  <a:noFill/>
                </a:ln>
                <a:solidFill>
                  <a:srgbClr val="000000"/>
                </a:solidFill>
                <a:effectLst/>
                <a:uLnTx/>
                <a:uFillTx/>
                <a:latin typeface="Roboto"/>
                <a:ea typeface="+mn-ea"/>
                <a:cs typeface="Arial" pitchFamily="34" charset="0"/>
              </a:rPr>
              <a:t>In many cases when illegally accessing shared data concurrently without sync you will detect no error within your tests. When changing HW conditions (when delivering your SW to customer) those problems may arise quickly.</a:t>
            </a:r>
          </a:p>
          <a:p>
            <a:pPr marL="285750" marR="0" lvl="1" indent="-285750" algn="l" defTabSz="914400" rtl="0" eaLnBrk="1" fontAlgn="auto" latinLnBrk="0" hangingPunct="1">
              <a:lnSpc>
                <a:spcPct val="95000"/>
              </a:lnSpc>
              <a:spcBef>
                <a:spcPct val="20000"/>
              </a:spcBef>
              <a:spcAft>
                <a:spcPts val="800"/>
              </a:spcAft>
              <a:buClr>
                <a:srgbClr val="B2B2B2"/>
              </a:buClr>
              <a:buSzTx/>
              <a:buFont typeface="Arial" pitchFamily="34" charset="0"/>
              <a:buChar char="•"/>
              <a:tabLst/>
              <a:defRPr/>
            </a:pPr>
            <a:r>
              <a:rPr kumimoji="0" lang="en-US" sz="1400" b="1" i="0" u="none" strike="noStrike" kern="1200" cap="none" spc="0" normalizeH="0" baseline="0" noProof="0" dirty="0" smtClean="0">
                <a:ln>
                  <a:noFill/>
                </a:ln>
                <a:solidFill>
                  <a:srgbClr val="000000"/>
                </a:solidFill>
                <a:effectLst/>
                <a:uLnTx/>
                <a:uFillTx/>
                <a:latin typeface="Roboto"/>
                <a:ea typeface="+mn-ea"/>
                <a:cs typeface="Arial" pitchFamily="34" charset="0"/>
              </a:rPr>
              <a:t>From within a locked section do NOT call outside</a:t>
            </a:r>
            <a:br>
              <a:rPr kumimoji="0" lang="en-US" sz="1400" b="1" i="0" u="none" strike="noStrike" kern="1200" cap="none" spc="0" normalizeH="0" baseline="0" noProof="0" dirty="0" smtClean="0">
                <a:ln>
                  <a:noFill/>
                </a:ln>
                <a:solidFill>
                  <a:srgbClr val="000000"/>
                </a:solidFill>
                <a:effectLst/>
                <a:uLnTx/>
                <a:uFillTx/>
                <a:latin typeface="Roboto"/>
                <a:ea typeface="+mn-ea"/>
                <a:cs typeface="Arial" pitchFamily="34" charset="0"/>
              </a:rPr>
            </a:br>
            <a:r>
              <a:rPr kumimoji="0" lang="en-US" sz="1400" b="0" i="0" u="none" strike="noStrike" kern="1200" cap="none" spc="0" normalizeH="0" baseline="0" noProof="0" dirty="0" smtClean="0">
                <a:ln>
                  <a:noFill/>
                </a:ln>
                <a:solidFill>
                  <a:srgbClr val="000000"/>
                </a:solidFill>
                <a:effectLst/>
                <a:uLnTx/>
                <a:uFillTx/>
                <a:latin typeface="Roboto"/>
                <a:ea typeface="+mn-ea"/>
                <a:cs typeface="Arial" pitchFamily="34" charset="0"/>
              </a:rPr>
              <a:t>only lock the access to internal data, processing the data and communicating to other components should be done outside of the locked section.</a:t>
            </a:r>
          </a:p>
          <a:p>
            <a:pPr marL="285750" marR="0" lvl="1" indent="-285750" algn="l" defTabSz="914400" rtl="0" eaLnBrk="1" fontAlgn="auto" latinLnBrk="0" hangingPunct="1">
              <a:lnSpc>
                <a:spcPct val="95000"/>
              </a:lnSpc>
              <a:spcBef>
                <a:spcPct val="20000"/>
              </a:spcBef>
              <a:spcAft>
                <a:spcPts val="800"/>
              </a:spcAft>
              <a:buClr>
                <a:srgbClr val="B2B2B2"/>
              </a:buClr>
              <a:buSzTx/>
              <a:buFont typeface="Arial" pitchFamily="34" charset="0"/>
              <a:buChar char="•"/>
              <a:tabLst/>
              <a:defRPr/>
            </a:pPr>
            <a:r>
              <a:rPr kumimoji="0" lang="en-US" sz="1400" b="1" i="0" u="none" strike="noStrike" kern="1200" cap="none" spc="0" normalizeH="0" baseline="0" noProof="0" dirty="0" smtClean="0">
                <a:ln>
                  <a:noFill/>
                </a:ln>
                <a:solidFill>
                  <a:srgbClr val="000000"/>
                </a:solidFill>
                <a:effectLst/>
                <a:uLnTx/>
                <a:uFillTx/>
                <a:latin typeface="Roboto"/>
                <a:ea typeface="+mn-ea"/>
                <a:cs typeface="Arial" pitchFamily="34" charset="0"/>
              </a:rPr>
              <a:t>Never use “volatile” to synchronize</a:t>
            </a:r>
            <a:br>
              <a:rPr kumimoji="0" lang="en-US" sz="1400" b="1" i="0" u="none" strike="noStrike" kern="1200" cap="none" spc="0" normalizeH="0" baseline="0" noProof="0" dirty="0" smtClean="0">
                <a:ln>
                  <a:noFill/>
                </a:ln>
                <a:solidFill>
                  <a:srgbClr val="000000"/>
                </a:solidFill>
                <a:effectLst/>
                <a:uLnTx/>
                <a:uFillTx/>
                <a:latin typeface="Roboto"/>
                <a:ea typeface="+mn-ea"/>
                <a:cs typeface="Arial" pitchFamily="34" charset="0"/>
              </a:rPr>
            </a:br>
            <a:r>
              <a:rPr kumimoji="0" lang="en-US" sz="1400" b="0" i="0" u="none" strike="noStrike" kern="1200" cap="none" spc="0" normalizeH="0" baseline="0" noProof="0" dirty="0" smtClean="0">
                <a:ln>
                  <a:noFill/>
                </a:ln>
                <a:solidFill>
                  <a:srgbClr val="5A73B9"/>
                </a:solidFill>
                <a:effectLst/>
                <a:uLnTx/>
                <a:uFillTx/>
                <a:latin typeface="Arial"/>
                <a:ea typeface="+mn-ea"/>
                <a:cs typeface="Arial" pitchFamily="34" charset="0"/>
              </a:rPr>
              <a:t>“Volatile fields are a sign that you are doing something downright crazy: you're attempting to read and write the same value on two different threads without putting a lock in place.” see </a:t>
            </a:r>
            <a:r>
              <a:rPr kumimoji="0" lang="en-US" sz="1400" b="0" i="0" u="none" strike="noStrike" kern="1200" cap="none" spc="0" normalizeH="0" baseline="0" noProof="0" dirty="0" smtClean="0">
                <a:ln>
                  <a:noFill/>
                </a:ln>
                <a:solidFill>
                  <a:srgbClr val="5A73B9"/>
                </a:solidFill>
                <a:effectLst/>
                <a:uLnTx/>
                <a:uFillTx/>
                <a:latin typeface="Arial"/>
                <a:ea typeface="+mn-ea"/>
                <a:cs typeface="Arial" pitchFamily="34" charset="0"/>
                <a:hlinkClick r:id="rId2"/>
              </a:rPr>
              <a:t>Link</a:t>
            </a:r>
            <a:r>
              <a:rPr kumimoji="0" lang="en-US" sz="1400" b="0" i="0" u="none" strike="noStrike" kern="1200" cap="none" spc="0" normalizeH="0" baseline="0" noProof="0" dirty="0" smtClean="0">
                <a:ln>
                  <a:noFill/>
                </a:ln>
                <a:solidFill>
                  <a:srgbClr val="5A73B9"/>
                </a:solidFill>
                <a:effectLst/>
                <a:uLnTx/>
                <a:uFillTx/>
                <a:latin typeface="Arial"/>
                <a:ea typeface="+mn-ea"/>
                <a:cs typeface="Arial" pitchFamily="34" charset="0"/>
              </a:rPr>
              <a:t> </a:t>
            </a:r>
            <a:br>
              <a:rPr kumimoji="0" lang="en-US" sz="1400" b="0" i="0" u="none" strike="noStrike" kern="1200" cap="none" spc="0" normalizeH="0" baseline="0" noProof="0" dirty="0" smtClean="0">
                <a:ln>
                  <a:noFill/>
                </a:ln>
                <a:solidFill>
                  <a:srgbClr val="5A73B9"/>
                </a:solidFill>
                <a:effectLst/>
                <a:uLnTx/>
                <a:uFillTx/>
                <a:latin typeface="Arial"/>
                <a:ea typeface="+mn-ea"/>
                <a:cs typeface="Arial" pitchFamily="34" charset="0"/>
              </a:rPr>
            </a:br>
            <a:r>
              <a:rPr kumimoji="0" lang="en-US" sz="1400" b="0" i="0" u="none" strike="noStrike" kern="1200" cap="none" spc="0" normalizeH="0" baseline="0" noProof="0" dirty="0" smtClean="0">
                <a:ln>
                  <a:noFill/>
                </a:ln>
                <a:solidFill>
                  <a:srgbClr val="5A73B9"/>
                </a:solidFill>
                <a:effectLst/>
                <a:uLnTx/>
                <a:uFillTx/>
                <a:latin typeface="Arial"/>
                <a:ea typeface="+mn-ea"/>
                <a:cs typeface="Arial" pitchFamily="34" charset="0"/>
              </a:rPr>
              <a:t/>
            </a:r>
            <a:br>
              <a:rPr kumimoji="0" lang="en-US" sz="1400" b="0" i="0" u="none" strike="noStrike" kern="1200" cap="none" spc="0" normalizeH="0" baseline="0" noProof="0" dirty="0" smtClean="0">
                <a:ln>
                  <a:noFill/>
                </a:ln>
                <a:solidFill>
                  <a:srgbClr val="5A73B9"/>
                </a:solidFill>
                <a:effectLst/>
                <a:uLnTx/>
                <a:uFillTx/>
                <a:latin typeface="Arial"/>
                <a:ea typeface="+mn-ea"/>
                <a:cs typeface="Arial" pitchFamily="34" charset="0"/>
              </a:rPr>
            </a:br>
            <a:r>
              <a:rPr kumimoji="0" lang="en-US" sz="1200" b="0" i="0" u="none" strike="noStrike" kern="1200" cap="none" spc="0" normalizeH="0" baseline="0" noProof="0" dirty="0" smtClean="0">
                <a:ln>
                  <a:noFill/>
                </a:ln>
                <a:solidFill>
                  <a:srgbClr val="000000"/>
                </a:solidFill>
                <a:effectLst/>
                <a:uLnTx/>
                <a:uFillTx/>
                <a:latin typeface="Roboto"/>
                <a:ea typeface="+mn-ea"/>
                <a:cs typeface="Arial" pitchFamily="34" charset="0"/>
              </a:rPr>
              <a:t>despite many contrary comments “volatile” ensures only that a variable’s value always stays actual and prevents the compiler from aggressive optimization/caching. It does NOT solve the problem of changed execution order which has also to be addressed within multithreading (e.g. by using a sync mechanism like </a:t>
            </a:r>
            <a:r>
              <a:rPr kumimoji="0" lang="en-US" sz="1200" b="0" i="0" u="none" strike="noStrike" kern="1200" cap="none" spc="0" normalizeH="0" baseline="0" noProof="0" dirty="0" err="1" smtClean="0">
                <a:ln>
                  <a:noFill/>
                </a:ln>
                <a:solidFill>
                  <a:srgbClr val="000000"/>
                </a:solidFill>
                <a:effectLst/>
                <a:uLnTx/>
                <a:uFillTx/>
                <a:latin typeface="Roboto"/>
                <a:ea typeface="+mn-ea"/>
                <a:cs typeface="Arial" pitchFamily="34" charset="0"/>
              </a:rPr>
              <a:t>mutex</a:t>
            </a:r>
            <a:r>
              <a:rPr kumimoji="0" lang="en-US" sz="1200" b="0" i="0" u="none" strike="noStrike" kern="1200" cap="none" spc="0" normalizeH="0" baseline="0" noProof="0" dirty="0" smtClean="0">
                <a:ln>
                  <a:noFill/>
                </a:ln>
                <a:solidFill>
                  <a:srgbClr val="000000"/>
                </a:solidFill>
                <a:effectLst/>
                <a:uLnTx/>
                <a:uFillTx/>
                <a:latin typeface="Roboto"/>
                <a:ea typeface="+mn-ea"/>
                <a:cs typeface="Arial" pitchFamily="34" charset="0"/>
              </a:rPr>
              <a:t>) nor does it allow a thread safe operation “++counter” (which needs read and change access as an atomic action.</a:t>
            </a:r>
          </a:p>
          <a:p>
            <a:pPr marL="285750" marR="0" lvl="1" indent="-285750" algn="l" defTabSz="914400" rtl="0" eaLnBrk="1" fontAlgn="auto" latinLnBrk="0" hangingPunct="1">
              <a:lnSpc>
                <a:spcPct val="95000"/>
              </a:lnSpc>
              <a:spcBef>
                <a:spcPct val="20000"/>
              </a:spcBef>
              <a:spcAft>
                <a:spcPts val="800"/>
              </a:spcAft>
              <a:buClr>
                <a:srgbClr val="B2B2B2"/>
              </a:buClr>
              <a:buSzTx/>
              <a:buFont typeface="Arial" pitchFamily="34" charset="0"/>
              <a:buChar char="•"/>
              <a:tabLst/>
              <a:defRPr/>
            </a:pPr>
            <a:endParaRPr kumimoji="0" lang="en-US" sz="1400" b="0" i="0" u="none" strike="noStrike" kern="1200" cap="none" spc="0" normalizeH="0" baseline="0" noProof="0" dirty="0" smtClean="0">
              <a:ln>
                <a:noFill/>
              </a:ln>
              <a:solidFill>
                <a:srgbClr val="000000"/>
              </a:solidFill>
              <a:effectLst/>
              <a:uLnTx/>
              <a:uFillTx/>
              <a:latin typeface="Roboto"/>
              <a:ea typeface="+mn-ea"/>
              <a:cs typeface="Arial" pitchFamily="34" charset="0"/>
            </a:endParaRPr>
          </a:p>
        </p:txBody>
      </p:sp>
    </p:spTree>
    <p:extLst>
      <p:ext uri="{BB962C8B-B14F-4D97-AF65-F5344CB8AC3E}">
        <p14:creationId xmlns:p14="http://schemas.microsoft.com/office/powerpoint/2010/main" val="24735367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Practical</a:t>
            </a:r>
            <a:r>
              <a:rPr lang="de-DE" dirty="0"/>
              <a:t> </a:t>
            </a:r>
            <a:r>
              <a:rPr lang="de-DE" dirty="0" err="1" smtClean="0"/>
              <a:t>tips</a:t>
            </a:r>
            <a:r>
              <a:rPr lang="de-DE" dirty="0" smtClean="0"/>
              <a:t> II</a:t>
            </a:r>
            <a:endParaRPr lang="de-DE" dirty="0"/>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p:txBody>
          <a:bodyPr>
            <a:normAutofit lnSpcReduction="10000"/>
          </a:bodyPr>
          <a:lstStyle/>
          <a:p>
            <a:r>
              <a:rPr lang="de-DE" dirty="0" smtClean="0"/>
              <a:t>Summary</a:t>
            </a:r>
            <a:endParaRPr lang="de-DE" dirty="0"/>
          </a:p>
        </p:txBody>
      </p:sp>
      <p:sp>
        <p:nvSpPr>
          <p:cNvPr id="6" name="Textplatzhalter 5"/>
          <p:cNvSpPr txBox="1">
            <a:spLocks/>
          </p:cNvSpPr>
          <p:nvPr/>
        </p:nvSpPr>
        <p:spPr>
          <a:xfrm>
            <a:off x="118170" y="566192"/>
            <a:ext cx="8918326" cy="4608512"/>
          </a:xfrm>
          <a:prstGeom prst="rect">
            <a:avLst/>
          </a:prstGeom>
          <a:noFill/>
          <a:ln>
            <a:noFill/>
          </a:ln>
        </p:spPr>
        <p:txBody>
          <a:bodyPr vert="horz" lIns="72000" tIns="72000" rIns="7200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lvl="1" indent="-285750">
              <a:spcBef>
                <a:spcPct val="20000"/>
              </a:spcBef>
              <a:spcAft>
                <a:spcPts val="800"/>
              </a:spcAft>
              <a:buFont typeface="Arial" panose="020B0604020202020204" pitchFamily="34" charset="0"/>
              <a:buChar char="•"/>
            </a:pPr>
            <a:r>
              <a:rPr lang="en-US" sz="1600" dirty="0" smtClean="0">
                <a:solidFill>
                  <a:srgbClr val="000000"/>
                </a:solidFill>
                <a:latin typeface="Roboto"/>
              </a:rPr>
              <a:t>Possible alternative: use worker thread for synchronizing:</a:t>
            </a:r>
            <a:br>
              <a:rPr lang="en-US" sz="1600" dirty="0" smtClean="0">
                <a:solidFill>
                  <a:srgbClr val="000000"/>
                </a:solidFill>
                <a:latin typeface="Roboto"/>
              </a:rPr>
            </a:br>
            <a:r>
              <a:rPr lang="en-US" sz="1400" b="0" dirty="0">
                <a:solidFill>
                  <a:srgbClr val="000000"/>
                </a:solidFill>
                <a:latin typeface="Arial" panose="020B0604020202020204" pitchFamily="34" charset="0"/>
              </a:rPr>
              <a:t>If all </a:t>
            </a:r>
            <a:r>
              <a:rPr lang="en-US" sz="1400" b="0" dirty="0" smtClean="0">
                <a:solidFill>
                  <a:srgbClr val="000000"/>
                </a:solidFill>
                <a:latin typeface="Arial" panose="020B0604020202020204" pitchFamily="34" charset="0"/>
              </a:rPr>
              <a:t>client</a:t>
            </a:r>
            <a:r>
              <a:rPr lang="en-US" sz="1400" b="0" dirty="0" smtClean="0">
                <a:solidFill>
                  <a:srgbClr val="000000"/>
                </a:solidFill>
                <a:latin typeface="Roboto"/>
              </a:rPr>
              <a:t> requests are delegated to an internal worker thread (</a:t>
            </a:r>
            <a:r>
              <a:rPr lang="en-US" sz="1400" b="0" dirty="0" err="1" smtClean="0">
                <a:solidFill>
                  <a:srgbClr val="000000"/>
                </a:solidFill>
                <a:latin typeface="Roboto"/>
              </a:rPr>
              <a:t>CmdQueueThread</a:t>
            </a:r>
            <a:r>
              <a:rPr lang="en-US" sz="1400" dirty="0" smtClean="0">
                <a:solidFill>
                  <a:srgbClr val="000000"/>
                </a:solidFill>
                <a:latin typeface="Roboto"/>
              </a:rPr>
              <a:t>,  </a:t>
            </a:r>
            <a:r>
              <a:rPr lang="en-US" sz="1400" b="0" dirty="0" err="1" smtClean="0">
                <a:solidFill>
                  <a:srgbClr val="000000"/>
                </a:solidFill>
                <a:latin typeface="Roboto"/>
              </a:rPr>
              <a:t>MsgQueueThread</a:t>
            </a:r>
            <a:r>
              <a:rPr lang="en-US" sz="1400" dirty="0" smtClean="0">
                <a:solidFill>
                  <a:srgbClr val="000000"/>
                </a:solidFill>
                <a:latin typeface="Roboto"/>
              </a:rPr>
              <a:t>)</a:t>
            </a:r>
            <a:r>
              <a:rPr lang="en-US" sz="1400" b="0" dirty="0" smtClean="0">
                <a:solidFill>
                  <a:srgbClr val="000000"/>
                </a:solidFill>
                <a:latin typeface="Roboto"/>
              </a:rPr>
              <a:t>, then access to data comes always from the same thread. Using </a:t>
            </a:r>
            <a:r>
              <a:rPr lang="en-US" sz="1400" b="0" dirty="0" err="1" smtClean="0">
                <a:solidFill>
                  <a:srgbClr val="000000"/>
                </a:solidFill>
                <a:latin typeface="Roboto"/>
              </a:rPr>
              <a:t>mutexes</a:t>
            </a:r>
            <a:r>
              <a:rPr lang="en-US" sz="1400" b="0" dirty="0" smtClean="0">
                <a:solidFill>
                  <a:srgbClr val="000000"/>
                </a:solidFill>
                <a:latin typeface="Roboto"/>
              </a:rPr>
              <a:t> is no longer needed!</a:t>
            </a:r>
          </a:p>
          <a:p>
            <a:pPr marL="285750" lvl="1" indent="-285750">
              <a:spcBef>
                <a:spcPct val="20000"/>
              </a:spcBef>
              <a:spcAft>
                <a:spcPts val="800"/>
              </a:spcAft>
              <a:buFont typeface="Arial" panose="020B0604020202020204" pitchFamily="34" charset="0"/>
              <a:buChar char="•"/>
            </a:pPr>
            <a:r>
              <a:rPr lang="en-US" sz="1600" dirty="0" smtClean="0">
                <a:solidFill>
                  <a:srgbClr val="000000"/>
                </a:solidFill>
                <a:latin typeface="Roboto"/>
              </a:rPr>
              <a:t>Typical kinds of (interface) method calls</a:t>
            </a:r>
            <a:br>
              <a:rPr lang="en-US" sz="1600" dirty="0" smtClean="0">
                <a:solidFill>
                  <a:srgbClr val="000000"/>
                </a:solidFill>
                <a:latin typeface="Roboto"/>
              </a:rPr>
            </a:br>
            <a:r>
              <a:rPr lang="en-US" sz="1600" b="0" dirty="0">
                <a:solidFill>
                  <a:srgbClr val="000000"/>
                </a:solidFill>
                <a:latin typeface="Arial" panose="020B0604020202020204" pitchFamily="34" charset="0"/>
              </a:rPr>
              <a:t>- synchronous with execution in client thread (data protection with </a:t>
            </a:r>
            <a:r>
              <a:rPr lang="en-US" sz="1600" b="0" dirty="0" err="1">
                <a:solidFill>
                  <a:srgbClr val="000000"/>
                </a:solidFill>
                <a:latin typeface="Arial" panose="020B0604020202020204" pitchFamily="34" charset="0"/>
              </a:rPr>
              <a:t>mutexes</a:t>
            </a:r>
            <a:r>
              <a:rPr lang="en-US" sz="1600" b="0" dirty="0">
                <a:solidFill>
                  <a:srgbClr val="000000"/>
                </a:solidFill>
                <a:latin typeface="Arial" panose="020B0604020202020204" pitchFamily="34" charset="0"/>
              </a:rPr>
              <a:t> </a:t>
            </a:r>
            <a:r>
              <a:rPr lang="en-US" sz="1600" b="0" dirty="0" smtClean="0">
                <a:solidFill>
                  <a:srgbClr val="000000"/>
                </a:solidFill>
                <a:latin typeface="Arial" panose="020B0604020202020204" pitchFamily="34" charset="0"/>
              </a:rPr>
              <a:t>needed,</a:t>
            </a:r>
            <a:br>
              <a:rPr lang="en-US" sz="1600" b="0" dirty="0" smtClean="0">
                <a:solidFill>
                  <a:srgbClr val="000000"/>
                </a:solidFill>
                <a:latin typeface="Arial" panose="020B0604020202020204" pitchFamily="34" charset="0"/>
              </a:rPr>
            </a:br>
            <a:r>
              <a:rPr lang="en-US" sz="1600" b="0" dirty="0" smtClean="0">
                <a:solidFill>
                  <a:srgbClr val="000000"/>
                </a:solidFill>
                <a:latin typeface="Arial" panose="020B0604020202020204" pitchFamily="34" charset="0"/>
              </a:rPr>
              <a:t>  multiple clients may call!)</a:t>
            </a:r>
            <a:r>
              <a:rPr lang="en-US" sz="1600" b="0" dirty="0">
                <a:solidFill>
                  <a:srgbClr val="000000"/>
                </a:solidFill>
                <a:latin typeface="Arial" panose="020B0604020202020204" pitchFamily="34" charset="0"/>
              </a:rPr>
              <a:t/>
            </a:r>
            <a:br>
              <a:rPr lang="en-US" sz="1600" b="0" dirty="0">
                <a:solidFill>
                  <a:srgbClr val="000000"/>
                </a:solidFill>
                <a:latin typeface="Arial" panose="020B0604020202020204" pitchFamily="34" charset="0"/>
              </a:rPr>
            </a:br>
            <a:r>
              <a:rPr lang="en-US" sz="1600" b="0" dirty="0">
                <a:solidFill>
                  <a:srgbClr val="000000"/>
                </a:solidFill>
                <a:latin typeface="Arial" panose="020B0604020202020204" pitchFamily="34" charset="0"/>
              </a:rPr>
              <a:t>- synchronous with execution in worker thread (client thread is </a:t>
            </a:r>
            <a:r>
              <a:rPr lang="en-US" sz="1600" b="0" dirty="0" smtClean="0">
                <a:solidFill>
                  <a:srgbClr val="000000"/>
                </a:solidFill>
                <a:latin typeface="Arial" panose="020B0604020202020204" pitchFamily="34" charset="0"/>
              </a:rPr>
              <a:t>blocked until result is</a:t>
            </a:r>
            <a:br>
              <a:rPr lang="en-US" sz="1600" b="0" dirty="0" smtClean="0">
                <a:solidFill>
                  <a:srgbClr val="000000"/>
                </a:solidFill>
                <a:latin typeface="Arial" panose="020B0604020202020204" pitchFamily="34" charset="0"/>
              </a:rPr>
            </a:br>
            <a:r>
              <a:rPr lang="en-US" sz="1600" b="0" dirty="0" smtClean="0">
                <a:solidFill>
                  <a:srgbClr val="000000"/>
                </a:solidFill>
                <a:latin typeface="Arial" panose="020B0604020202020204" pitchFamily="34" charset="0"/>
              </a:rPr>
              <a:t>  available, </a:t>
            </a:r>
            <a:r>
              <a:rPr lang="en-US" sz="1600" b="0" dirty="0">
                <a:solidFill>
                  <a:srgbClr val="000000"/>
                </a:solidFill>
                <a:latin typeface="Arial" panose="020B0604020202020204" pitchFamily="34" charset="0"/>
              </a:rPr>
              <a:t>danger of dead </a:t>
            </a:r>
            <a:r>
              <a:rPr lang="en-US" sz="1600" b="0" dirty="0" smtClean="0">
                <a:solidFill>
                  <a:srgbClr val="000000"/>
                </a:solidFill>
                <a:latin typeface="Arial" panose="020B0604020202020204" pitchFamily="34" charset="0"/>
              </a:rPr>
              <a:t>locks when waiting client is called)</a:t>
            </a:r>
            <a:r>
              <a:rPr lang="en-US" sz="1600" b="0" dirty="0">
                <a:solidFill>
                  <a:srgbClr val="000000"/>
                </a:solidFill>
                <a:latin typeface="Arial" panose="020B0604020202020204" pitchFamily="34" charset="0"/>
              </a:rPr>
              <a:t/>
            </a:r>
            <a:br>
              <a:rPr lang="en-US" sz="1600" b="0" dirty="0">
                <a:solidFill>
                  <a:srgbClr val="000000"/>
                </a:solidFill>
                <a:latin typeface="Arial" panose="020B0604020202020204" pitchFamily="34" charset="0"/>
              </a:rPr>
            </a:br>
            <a:r>
              <a:rPr lang="en-US" sz="1600" b="0" dirty="0">
                <a:solidFill>
                  <a:srgbClr val="000000"/>
                </a:solidFill>
                <a:latin typeface="Arial" panose="020B0604020202020204" pitchFamily="34" charset="0"/>
              </a:rPr>
              <a:t>- asynchronous (client will receive the answer later e.g. via callback or its own interface)</a:t>
            </a:r>
          </a:p>
          <a:p>
            <a:pPr marL="285750" lvl="1" indent="-285750">
              <a:spcBef>
                <a:spcPct val="20000"/>
              </a:spcBef>
              <a:spcAft>
                <a:spcPts val="800"/>
              </a:spcAft>
              <a:buFont typeface="Arial" panose="020B0604020202020204" pitchFamily="34" charset="0"/>
              <a:buChar char="•"/>
            </a:pPr>
            <a:r>
              <a:rPr lang="en-US" sz="1600" dirty="0">
                <a:solidFill>
                  <a:srgbClr val="000000"/>
                </a:solidFill>
                <a:latin typeface="Roboto"/>
              </a:rPr>
              <a:t>Project experiences</a:t>
            </a:r>
            <a:br>
              <a:rPr lang="en-US" sz="1600" dirty="0">
                <a:solidFill>
                  <a:srgbClr val="000000"/>
                </a:solidFill>
                <a:latin typeface="Roboto"/>
              </a:rPr>
            </a:br>
            <a:r>
              <a:rPr lang="en-US" sz="1600" b="0" dirty="0">
                <a:solidFill>
                  <a:srgbClr val="000000"/>
                </a:solidFill>
                <a:latin typeface="Arial" panose="020B0604020202020204" pitchFamily="34" charset="0"/>
              </a:rPr>
              <a:t>Often there are project specific threading implementations to support </a:t>
            </a:r>
            <a:r>
              <a:rPr lang="en-US" sz="1600" b="0" dirty="0" err="1">
                <a:solidFill>
                  <a:srgbClr val="000000"/>
                </a:solidFill>
                <a:latin typeface="Arial" panose="020B0604020202020204" pitchFamily="34" charset="0"/>
              </a:rPr>
              <a:t>MsgQueueThreads</a:t>
            </a:r>
            <a:r>
              <a:rPr lang="en-US" sz="1600" b="0" dirty="0">
                <a:solidFill>
                  <a:srgbClr val="000000"/>
                </a:solidFill>
                <a:latin typeface="Arial" panose="020B0604020202020204" pitchFamily="34" charset="0"/>
              </a:rPr>
              <a:t>, </a:t>
            </a:r>
            <a:r>
              <a:rPr lang="en-US" sz="1600" b="0" dirty="0" err="1">
                <a:solidFill>
                  <a:srgbClr val="000000"/>
                </a:solidFill>
                <a:latin typeface="Arial" panose="020B0604020202020204" pitchFamily="34" charset="0"/>
              </a:rPr>
              <a:t>CmdQueueThreads</a:t>
            </a:r>
            <a:r>
              <a:rPr lang="en-US" sz="1600" b="0" dirty="0">
                <a:solidFill>
                  <a:srgbClr val="000000"/>
                </a:solidFill>
                <a:latin typeface="Arial" panose="020B0604020202020204" pitchFamily="34" charset="0"/>
              </a:rPr>
              <a:t>, </a:t>
            </a:r>
            <a:r>
              <a:rPr lang="en-US" sz="1600" b="0" dirty="0" err="1">
                <a:solidFill>
                  <a:srgbClr val="000000"/>
                </a:solidFill>
                <a:latin typeface="Arial" panose="020B0604020202020204" pitchFamily="34" charset="0"/>
              </a:rPr>
              <a:t>ThreadPools</a:t>
            </a:r>
            <a:r>
              <a:rPr lang="en-US" sz="1600" b="0" dirty="0">
                <a:solidFill>
                  <a:srgbClr val="000000"/>
                </a:solidFill>
                <a:latin typeface="Arial" panose="020B0604020202020204" pitchFamily="34" charset="0"/>
              </a:rPr>
              <a:t>,  </a:t>
            </a:r>
            <a:endParaRPr lang="en-US" sz="1600" b="0" dirty="0" smtClean="0">
              <a:solidFill>
                <a:srgbClr val="000000"/>
              </a:solidFill>
              <a:latin typeface="Arial" panose="020B0604020202020204" pitchFamily="34" charset="0"/>
            </a:endParaRPr>
          </a:p>
          <a:p>
            <a:pPr marL="285750" lvl="1" indent="-285750">
              <a:spcBef>
                <a:spcPct val="20000"/>
              </a:spcBef>
              <a:spcAft>
                <a:spcPts val="800"/>
              </a:spcAft>
              <a:buFont typeface="Arial" panose="020B0604020202020204" pitchFamily="34" charset="0"/>
              <a:buChar char="•"/>
            </a:pPr>
            <a:r>
              <a:rPr lang="en-US" sz="1600" dirty="0" smtClean="0">
                <a:solidFill>
                  <a:srgbClr val="000000"/>
                </a:solidFill>
                <a:latin typeface="Roboto"/>
              </a:rPr>
              <a:t>Hints </a:t>
            </a:r>
            <a:r>
              <a:rPr lang="en-US" sz="1600" dirty="0">
                <a:solidFill>
                  <a:srgbClr val="000000"/>
                </a:solidFill>
                <a:latin typeface="Roboto"/>
              </a:rPr>
              <a:t>for additional </a:t>
            </a:r>
            <a:r>
              <a:rPr lang="en-US" sz="1600" dirty="0" smtClean="0">
                <a:solidFill>
                  <a:srgbClr val="000000"/>
                </a:solidFill>
                <a:latin typeface="Roboto"/>
              </a:rPr>
              <a:t>topics</a:t>
            </a:r>
            <a:br>
              <a:rPr lang="en-US" sz="1600" dirty="0" smtClean="0">
                <a:solidFill>
                  <a:srgbClr val="000000"/>
                </a:solidFill>
                <a:latin typeface="Roboto"/>
              </a:rPr>
            </a:br>
            <a:r>
              <a:rPr lang="en-US" sz="1600" dirty="0" smtClean="0">
                <a:solidFill>
                  <a:srgbClr val="000000"/>
                </a:solidFill>
                <a:latin typeface="Roboto"/>
                <a:hlinkClick r:id="rId2"/>
              </a:rPr>
              <a:t>C++11 memory model (Scott Meyers)</a:t>
            </a:r>
            <a:r>
              <a:rPr lang="en-US" sz="1600" dirty="0" smtClean="0">
                <a:solidFill>
                  <a:srgbClr val="000000"/>
                </a:solidFill>
                <a:latin typeface="Roboto"/>
              </a:rPr>
              <a:t>, </a:t>
            </a:r>
            <a:r>
              <a:rPr lang="en-US" sz="1600" dirty="0" smtClean="0">
                <a:solidFill>
                  <a:srgbClr val="000000"/>
                </a:solidFill>
                <a:latin typeface="Roboto"/>
                <a:hlinkClick r:id="rId3"/>
              </a:rPr>
              <a:t>C++11 memory model (cppreference.com)</a:t>
            </a:r>
            <a:r>
              <a:rPr lang="en-US" sz="1600" dirty="0" smtClean="0">
                <a:solidFill>
                  <a:srgbClr val="000000"/>
                </a:solidFill>
                <a:latin typeface="Roboto"/>
              </a:rPr>
              <a:t>,</a:t>
            </a:r>
            <a:r>
              <a:rPr lang="en-US" sz="1600" dirty="0">
                <a:solidFill>
                  <a:srgbClr val="000000"/>
                </a:solidFill>
                <a:latin typeface="Roboto"/>
              </a:rPr>
              <a:t/>
            </a:r>
            <a:br>
              <a:rPr lang="en-US" sz="1600" dirty="0">
                <a:solidFill>
                  <a:srgbClr val="000000"/>
                </a:solidFill>
                <a:latin typeface="Roboto"/>
              </a:rPr>
            </a:br>
            <a:r>
              <a:rPr lang="en-US" sz="1600" dirty="0" err="1" smtClean="0">
                <a:solidFill>
                  <a:srgbClr val="000000"/>
                </a:solidFill>
                <a:latin typeface="Roboto"/>
                <a:hlinkClick r:id="rId4"/>
              </a:rPr>
              <a:t>thread_local</a:t>
            </a:r>
            <a:r>
              <a:rPr lang="en-US" sz="1600" dirty="0" smtClean="0">
                <a:solidFill>
                  <a:srgbClr val="000000"/>
                </a:solidFill>
                <a:latin typeface="Roboto"/>
                <a:hlinkClick r:id="rId4"/>
              </a:rPr>
              <a:t> storage</a:t>
            </a:r>
            <a:r>
              <a:rPr lang="en-US" sz="1600" dirty="0" smtClean="0">
                <a:solidFill>
                  <a:srgbClr val="000000"/>
                </a:solidFill>
                <a:latin typeface="Roboto"/>
              </a:rPr>
              <a:t>, </a:t>
            </a:r>
            <a:r>
              <a:rPr lang="en-US" sz="1600" dirty="0" err="1" smtClean="0">
                <a:solidFill>
                  <a:srgbClr val="000000"/>
                </a:solidFill>
                <a:latin typeface="Roboto"/>
                <a:hlinkClick r:id="rId5"/>
              </a:rPr>
              <a:t>std</a:t>
            </a:r>
            <a:r>
              <a:rPr lang="en-US" sz="1600" dirty="0" smtClean="0">
                <a:solidFill>
                  <a:srgbClr val="000000"/>
                </a:solidFill>
                <a:latin typeface="Roboto"/>
                <a:hlinkClick r:id="rId5"/>
              </a:rPr>
              <a:t>::</a:t>
            </a:r>
            <a:r>
              <a:rPr lang="en-US" sz="1600" dirty="0" err="1" smtClean="0">
                <a:solidFill>
                  <a:srgbClr val="000000"/>
                </a:solidFill>
                <a:latin typeface="Roboto"/>
                <a:hlinkClick r:id="rId5"/>
              </a:rPr>
              <a:t>packaged_task</a:t>
            </a:r>
            <a:r>
              <a:rPr lang="en-US" sz="1600" dirty="0" smtClean="0">
                <a:solidFill>
                  <a:srgbClr val="000000"/>
                </a:solidFill>
                <a:latin typeface="Roboto"/>
              </a:rPr>
              <a:t/>
            </a:r>
            <a:br>
              <a:rPr lang="en-US" sz="1600" dirty="0" smtClean="0">
                <a:solidFill>
                  <a:srgbClr val="000000"/>
                </a:solidFill>
                <a:latin typeface="Roboto"/>
              </a:rPr>
            </a:br>
            <a:r>
              <a:rPr lang="en-US" sz="1600" dirty="0" smtClean="0">
                <a:solidFill>
                  <a:srgbClr val="000000"/>
                </a:solidFill>
                <a:latin typeface="Roboto"/>
              </a:rPr>
              <a:t>C#: </a:t>
            </a:r>
            <a:r>
              <a:rPr lang="en-US" sz="1600" dirty="0" smtClean="0">
                <a:solidFill>
                  <a:srgbClr val="000000"/>
                </a:solidFill>
                <a:latin typeface="Roboto"/>
                <a:hlinkClick r:id="rId6"/>
              </a:rPr>
              <a:t>Futures, Task&lt;T&gt;</a:t>
            </a:r>
            <a:r>
              <a:rPr lang="en-US" sz="1600" dirty="0" smtClean="0">
                <a:solidFill>
                  <a:srgbClr val="000000"/>
                </a:solidFill>
                <a:latin typeface="Roboto"/>
              </a:rPr>
              <a:t>, </a:t>
            </a:r>
            <a:r>
              <a:rPr lang="en-US" sz="1600" dirty="0" err="1" smtClean="0">
                <a:solidFill>
                  <a:srgbClr val="000000"/>
                </a:solidFill>
                <a:latin typeface="Roboto"/>
                <a:hlinkClick r:id="rId7"/>
              </a:rPr>
              <a:t>async</a:t>
            </a:r>
            <a:r>
              <a:rPr lang="en-US" sz="1600" dirty="0" smtClean="0">
                <a:solidFill>
                  <a:srgbClr val="000000"/>
                </a:solidFill>
                <a:latin typeface="Roboto"/>
                <a:hlinkClick r:id="rId7"/>
              </a:rPr>
              <a:t> and await</a:t>
            </a:r>
            <a:endParaRPr lang="en-US" sz="1600" dirty="0" smtClean="0">
              <a:solidFill>
                <a:srgbClr val="000000"/>
              </a:solidFill>
              <a:latin typeface="Roboto"/>
            </a:endParaRPr>
          </a:p>
        </p:txBody>
      </p:sp>
    </p:spTree>
    <p:extLst>
      <p:ext uri="{BB962C8B-B14F-4D97-AF65-F5344CB8AC3E}">
        <p14:creationId xmlns:p14="http://schemas.microsoft.com/office/powerpoint/2010/main" val="15982517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6" name="Textplatzhalter 5"/>
          <p:cNvSpPr>
            <a:spLocks noGrp="1"/>
          </p:cNvSpPr>
          <p:nvPr>
            <p:ph type="body" sz="quarter" idx="12"/>
          </p:nvPr>
        </p:nvSpPr>
        <p:spPr/>
        <p:txBody>
          <a:bodyPr/>
          <a:lstStyle/>
          <a:p>
            <a:r>
              <a:rPr lang="de-DE" dirty="0" smtClean="0"/>
              <a:t>References</a:t>
            </a:r>
            <a:endParaRPr lang="de-DE" dirty="0"/>
          </a:p>
        </p:txBody>
      </p:sp>
    </p:spTree>
    <p:extLst>
      <p:ext uri="{BB962C8B-B14F-4D97-AF65-F5344CB8AC3E}">
        <p14:creationId xmlns:p14="http://schemas.microsoft.com/office/powerpoint/2010/main" val="153594062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Books </a:t>
            </a:r>
            <a:r>
              <a:rPr lang="de-DE" dirty="0" err="1" smtClean="0"/>
              <a:t>and</a:t>
            </a:r>
            <a:r>
              <a:rPr lang="de-DE" dirty="0" smtClean="0"/>
              <a:t> online </a:t>
            </a:r>
            <a:r>
              <a:rPr lang="de-DE" dirty="0" err="1" smtClean="0"/>
              <a:t>resources</a:t>
            </a:r>
            <a:endParaRPr lang="de-DE" dirty="0"/>
          </a:p>
        </p:txBody>
      </p:sp>
      <p:sp>
        <p:nvSpPr>
          <p:cNvPr id="2" name="Datumsplatzhalter 1"/>
          <p:cNvSpPr>
            <a:spLocks noGrp="1"/>
          </p:cNvSpPr>
          <p:nvPr>
            <p:ph type="dt" sz="half" idx="10"/>
          </p:nvPr>
        </p:nvSpPr>
        <p:spPr/>
        <p:txBody>
          <a:bodyPr/>
          <a:lstStyle/>
          <a:p>
            <a:pPr algn="r"/>
            <a:r>
              <a:rPr lang="de-DE" smtClean="0"/>
              <a:t>Gerald Fahrnholz - April 2017</a:t>
            </a:r>
            <a:endParaRPr lang="de-DE" dirty="0"/>
          </a:p>
        </p:txBody>
      </p:sp>
      <p:sp>
        <p:nvSpPr>
          <p:cNvPr id="3" name="Fußzeilenplatzhalter 2"/>
          <p:cNvSpPr>
            <a:spLocks noGrp="1"/>
          </p:cNvSpPr>
          <p:nvPr>
            <p:ph type="ftr" sz="quarter" idx="11"/>
          </p:nvPr>
        </p:nvSpPr>
        <p:spPr/>
        <p:txBody>
          <a:bodyPr/>
          <a:lstStyle/>
          <a:p>
            <a:pPr algn="l"/>
            <a:r>
              <a:rPr lang="de-DE" smtClean="0"/>
              <a:t>Multithreading</a:t>
            </a:r>
            <a:endParaRPr lang="de-DE" dirty="0"/>
          </a:p>
        </p:txBody>
      </p:sp>
      <p:sp>
        <p:nvSpPr>
          <p:cNvPr id="6" name="Textplatzhalter 5"/>
          <p:cNvSpPr>
            <a:spLocks noGrp="1"/>
          </p:cNvSpPr>
          <p:nvPr>
            <p:ph type="body" sz="quarter" idx="12"/>
          </p:nvPr>
        </p:nvSpPr>
        <p:spPr/>
        <p:txBody>
          <a:bodyPr>
            <a:normAutofit lnSpcReduction="10000"/>
          </a:bodyPr>
          <a:lstStyle/>
          <a:p>
            <a:r>
              <a:rPr lang="de-DE" dirty="0" smtClean="0"/>
              <a:t>References</a:t>
            </a:r>
            <a:endParaRPr lang="de-DE" dirty="0"/>
          </a:p>
        </p:txBody>
      </p:sp>
      <p:sp>
        <p:nvSpPr>
          <p:cNvPr id="7" name="Textplatzhalter 5"/>
          <p:cNvSpPr txBox="1">
            <a:spLocks/>
          </p:cNvSpPr>
          <p:nvPr/>
        </p:nvSpPr>
        <p:spPr>
          <a:xfrm>
            <a:off x="1841026" y="670967"/>
            <a:ext cx="5688632" cy="793434"/>
          </a:xfrm>
          <a:prstGeom prst="rect">
            <a:avLst/>
          </a:prstGeom>
        </p:spPr>
        <p:txBody>
          <a:bodyPr vert="horz" lIns="0" tIns="0" rIns="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80000" marR="0" lvl="2" indent="0" algn="l" defTabSz="914400" rtl="0" eaLnBrk="1" fontAlgn="auto" latinLnBrk="0" hangingPunct="1">
              <a:lnSpc>
                <a:spcPct val="100000"/>
              </a:lnSpc>
              <a:spcBef>
                <a:spcPts val="360"/>
              </a:spcBef>
              <a:spcAft>
                <a:spcPts val="800"/>
              </a:spcAft>
              <a:buClr>
                <a:srgbClr val="B2B2B2"/>
              </a:buClr>
              <a:buSzTx/>
              <a:buFont typeface="Arial" pitchFamily="34" charset="0"/>
              <a:buNone/>
              <a:tabLst/>
              <a:defRPr/>
            </a:pPr>
            <a:r>
              <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Grimm, Rainer,</a:t>
            </a:r>
            <a:br>
              <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br>
            <a:r>
              <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C++11,</a:t>
            </a:r>
            <a:br>
              <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br>
            <a:r>
              <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Der </a:t>
            </a:r>
            <a:r>
              <a:rPr kumimoji="0" lang="en-US" sz="12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Leitfaden</a:t>
            </a:r>
            <a:r>
              <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en-US" sz="12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für</a:t>
            </a:r>
            <a:r>
              <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en-US" sz="12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Programmierer</a:t>
            </a:r>
            <a:r>
              <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en-US" sz="12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zum</a:t>
            </a:r>
            <a:r>
              <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a:t>
            </a:r>
            <a:r>
              <a:rPr kumimoji="0" lang="en-US" sz="1200" b="0" i="0" u="none" strike="noStrike" kern="1200" cap="none" spc="0" normalizeH="0" baseline="0" noProof="0" dirty="0" err="1" smtClean="0">
                <a:ln>
                  <a:noFill/>
                </a:ln>
                <a:solidFill>
                  <a:sysClr val="windowText" lastClr="000000"/>
                </a:solidFill>
                <a:effectLst/>
                <a:uLnTx/>
                <a:uFillTx/>
                <a:latin typeface="Arial"/>
                <a:ea typeface="+mn-ea"/>
                <a:cs typeface="Arial" pitchFamily="34" charset="0"/>
              </a:rPr>
              <a:t>neuen</a:t>
            </a:r>
            <a:r>
              <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 Standard,</a:t>
            </a:r>
            <a:br>
              <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br>
            <a:r>
              <a:rPr kumimoji="0" lang="en-US" sz="12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Addison-Wesley, 2012</a:t>
            </a:r>
          </a:p>
        </p:txBody>
      </p:sp>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670967"/>
            <a:ext cx="509385" cy="793434"/>
          </a:xfrm>
          <a:prstGeom prst="rect">
            <a:avLst/>
          </a:prstGeom>
        </p:spPr>
      </p:pic>
      <p:pic>
        <p:nvPicPr>
          <p:cNvPr id="9" name="Grafik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7" y="1545729"/>
            <a:ext cx="670555" cy="670555"/>
          </a:xfrm>
          <a:prstGeom prst="rect">
            <a:avLst/>
          </a:prstGeom>
        </p:spPr>
      </p:pic>
      <p:sp>
        <p:nvSpPr>
          <p:cNvPr id="10" name="Textplatzhalter 5"/>
          <p:cNvSpPr txBox="1">
            <a:spLocks/>
          </p:cNvSpPr>
          <p:nvPr/>
        </p:nvSpPr>
        <p:spPr>
          <a:xfrm>
            <a:off x="1841026" y="1545729"/>
            <a:ext cx="5688632" cy="864096"/>
          </a:xfrm>
          <a:prstGeom prst="rect">
            <a:avLst/>
          </a:prstGeom>
        </p:spPr>
        <p:txBody>
          <a:bodyPr vert="horz" lIns="0" tIns="0" rIns="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80000" lvl="2" indent="0">
              <a:spcAft>
                <a:spcPts val="800"/>
              </a:spcAft>
              <a:buClr>
                <a:srgbClr val="B2B2B2"/>
              </a:buClr>
              <a:buFont typeface="Arial" pitchFamily="34" charset="0"/>
              <a:buNone/>
            </a:pPr>
            <a:r>
              <a:rPr lang="en-US" sz="1200" dirty="0" err="1" smtClean="0">
                <a:solidFill>
                  <a:prstClr val="black"/>
                </a:solidFill>
                <a:latin typeface="Arial"/>
              </a:rPr>
              <a:t>Josuttis</a:t>
            </a:r>
            <a:r>
              <a:rPr lang="en-US" sz="1200" dirty="0" smtClean="0">
                <a:solidFill>
                  <a:prstClr val="black"/>
                </a:solidFill>
                <a:latin typeface="Arial"/>
              </a:rPr>
              <a:t>, Nikolai,</a:t>
            </a:r>
            <a:br>
              <a:rPr lang="en-US" sz="1200" dirty="0" smtClean="0">
                <a:solidFill>
                  <a:prstClr val="black"/>
                </a:solidFill>
                <a:latin typeface="Arial"/>
              </a:rPr>
            </a:br>
            <a:r>
              <a:rPr lang="en-US" sz="1200" dirty="0" smtClean="0">
                <a:solidFill>
                  <a:prstClr val="black"/>
                </a:solidFill>
                <a:latin typeface="Arial"/>
              </a:rPr>
              <a:t>The C++ Standard Library:</a:t>
            </a:r>
            <a:br>
              <a:rPr lang="en-US" sz="1200" dirty="0" smtClean="0">
                <a:solidFill>
                  <a:prstClr val="black"/>
                </a:solidFill>
                <a:latin typeface="Arial"/>
              </a:rPr>
            </a:br>
            <a:r>
              <a:rPr lang="en-US" sz="1200" dirty="0" smtClean="0">
                <a:solidFill>
                  <a:prstClr val="black"/>
                </a:solidFill>
                <a:latin typeface="Arial"/>
              </a:rPr>
              <a:t>A Tutorial and Reference,</a:t>
            </a:r>
            <a:br>
              <a:rPr lang="en-US" sz="1200" dirty="0" smtClean="0">
                <a:solidFill>
                  <a:prstClr val="black"/>
                </a:solidFill>
                <a:latin typeface="Arial"/>
              </a:rPr>
            </a:br>
            <a:r>
              <a:rPr lang="en-US" sz="1200" dirty="0" smtClean="0">
                <a:solidFill>
                  <a:prstClr val="black"/>
                </a:solidFill>
                <a:latin typeface="Arial"/>
              </a:rPr>
              <a:t>Addison-Wesley, 2012</a:t>
            </a:r>
          </a:p>
        </p:txBody>
      </p:sp>
      <p:pic>
        <p:nvPicPr>
          <p:cNvPr id="11" name="Grafik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1580" y="2321818"/>
            <a:ext cx="581392" cy="728561"/>
          </a:xfrm>
          <a:prstGeom prst="rect">
            <a:avLst/>
          </a:prstGeom>
        </p:spPr>
      </p:pic>
      <p:sp>
        <p:nvSpPr>
          <p:cNvPr id="12" name="Textplatzhalter 5"/>
          <p:cNvSpPr txBox="1">
            <a:spLocks/>
          </p:cNvSpPr>
          <p:nvPr/>
        </p:nvSpPr>
        <p:spPr>
          <a:xfrm>
            <a:off x="1841026" y="2321818"/>
            <a:ext cx="5688632" cy="947686"/>
          </a:xfrm>
          <a:prstGeom prst="rect">
            <a:avLst/>
          </a:prstGeom>
        </p:spPr>
        <p:txBody>
          <a:bodyPr vert="horz" lIns="0" tIns="0" rIns="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80000" lvl="2" indent="0">
              <a:spcAft>
                <a:spcPts val="800"/>
              </a:spcAft>
              <a:buClr>
                <a:srgbClr val="B2B2B2"/>
              </a:buClr>
              <a:buFont typeface="Arial" pitchFamily="34" charset="0"/>
              <a:buNone/>
            </a:pPr>
            <a:r>
              <a:rPr lang="en-US" sz="1200" dirty="0" smtClean="0">
                <a:solidFill>
                  <a:prstClr val="black"/>
                </a:solidFill>
                <a:latin typeface="Arial"/>
              </a:rPr>
              <a:t>Williams, Anthony,</a:t>
            </a:r>
            <a:br>
              <a:rPr lang="en-US" sz="1200" dirty="0" smtClean="0">
                <a:solidFill>
                  <a:prstClr val="black"/>
                </a:solidFill>
                <a:latin typeface="Arial"/>
              </a:rPr>
            </a:br>
            <a:r>
              <a:rPr lang="en-US" sz="1200" dirty="0" smtClean="0">
                <a:solidFill>
                  <a:prstClr val="black"/>
                </a:solidFill>
                <a:latin typeface="Arial"/>
              </a:rPr>
              <a:t>C++ Concurrency in Action,</a:t>
            </a:r>
            <a:br>
              <a:rPr lang="en-US" sz="1200" dirty="0" smtClean="0">
                <a:solidFill>
                  <a:prstClr val="black"/>
                </a:solidFill>
                <a:latin typeface="Arial"/>
              </a:rPr>
            </a:br>
            <a:r>
              <a:rPr lang="en-US" sz="1200" dirty="0" smtClean="0">
                <a:solidFill>
                  <a:prstClr val="black"/>
                </a:solidFill>
                <a:latin typeface="Arial"/>
              </a:rPr>
              <a:t>Practical Multithreading,</a:t>
            </a:r>
            <a:br>
              <a:rPr lang="en-US" sz="1200" dirty="0" smtClean="0">
                <a:solidFill>
                  <a:prstClr val="black"/>
                </a:solidFill>
                <a:latin typeface="Arial"/>
              </a:rPr>
            </a:br>
            <a:r>
              <a:rPr lang="en-US" sz="1200" dirty="0" smtClean="0">
                <a:solidFill>
                  <a:prstClr val="black"/>
                </a:solidFill>
                <a:latin typeface="Arial"/>
              </a:rPr>
              <a:t>Manning Publications, 2012</a:t>
            </a:r>
          </a:p>
        </p:txBody>
      </p:sp>
      <p:sp>
        <p:nvSpPr>
          <p:cNvPr id="13" name="Textplatzhalter 5"/>
          <p:cNvSpPr txBox="1">
            <a:spLocks/>
          </p:cNvSpPr>
          <p:nvPr/>
        </p:nvSpPr>
        <p:spPr>
          <a:xfrm>
            <a:off x="251520" y="4223545"/>
            <a:ext cx="1589506" cy="652461"/>
          </a:xfrm>
          <a:prstGeom prst="rect">
            <a:avLst/>
          </a:prstGeom>
        </p:spPr>
        <p:txBody>
          <a:bodyPr vert="horz" lIns="0" tIns="0" rIns="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80000" lvl="2" indent="0" algn="ctr">
              <a:spcAft>
                <a:spcPts val="800"/>
              </a:spcAft>
              <a:buClr>
                <a:srgbClr val="B2B2B2"/>
              </a:buClr>
              <a:buFont typeface="Arial" pitchFamily="34" charset="0"/>
              <a:buNone/>
            </a:pPr>
            <a:r>
              <a:rPr lang="en-US" sz="1200" b="1" dirty="0" smtClean="0">
                <a:solidFill>
                  <a:prstClr val="black"/>
                </a:solidFill>
                <a:latin typeface="Arial"/>
              </a:rPr>
              <a:t>Compiler support</a:t>
            </a:r>
            <a:br>
              <a:rPr lang="en-US" sz="1200" b="1" dirty="0" smtClean="0">
                <a:solidFill>
                  <a:prstClr val="black"/>
                </a:solidFill>
                <a:latin typeface="Arial"/>
              </a:rPr>
            </a:br>
            <a:r>
              <a:rPr lang="en-US" sz="1200" b="1" dirty="0" smtClean="0">
                <a:solidFill>
                  <a:prstClr val="black"/>
                </a:solidFill>
                <a:latin typeface="Arial"/>
              </a:rPr>
              <a:t>for C</a:t>
            </a:r>
            <a:r>
              <a:rPr lang="en-US" sz="1200" b="1" dirty="0" smtClean="0">
                <a:solidFill>
                  <a:prstClr val="black"/>
                </a:solidFill>
                <a:latin typeface="Arial"/>
              </a:rPr>
              <a:t>++ 11/14/17</a:t>
            </a:r>
            <a:endParaRPr lang="en-US" sz="1200" b="1" dirty="0" smtClean="0">
              <a:solidFill>
                <a:prstClr val="black"/>
              </a:solidFill>
              <a:latin typeface="Arial"/>
            </a:endParaRPr>
          </a:p>
        </p:txBody>
      </p:sp>
      <p:sp>
        <p:nvSpPr>
          <p:cNvPr id="14" name="Textplatzhalter 5"/>
          <p:cNvSpPr txBox="1">
            <a:spLocks/>
          </p:cNvSpPr>
          <p:nvPr/>
        </p:nvSpPr>
        <p:spPr>
          <a:xfrm>
            <a:off x="1979712" y="3189709"/>
            <a:ext cx="5688632" cy="504056"/>
          </a:xfrm>
          <a:prstGeom prst="rect">
            <a:avLst/>
          </a:prstGeom>
        </p:spPr>
        <p:txBody>
          <a:bodyPr vert="horz" lIns="0" tIns="0" rIns="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0"/>
              </a:spcAft>
              <a:buClr>
                <a:srgbClr val="B2B2B2"/>
              </a:buClr>
            </a:pPr>
            <a:r>
              <a:rPr lang="en-US" sz="1200" dirty="0" smtClean="0">
                <a:solidFill>
                  <a:prstClr val="black"/>
                </a:solidFill>
                <a:latin typeface="Arial"/>
                <a:hlinkClick r:id="rId5"/>
              </a:rPr>
              <a:t>http</a:t>
            </a:r>
            <a:r>
              <a:rPr lang="en-US" sz="1200" dirty="0">
                <a:solidFill>
                  <a:prstClr val="black"/>
                </a:solidFill>
                <a:latin typeface="Arial"/>
                <a:hlinkClick r:id="rId5"/>
              </a:rPr>
              <a:t>://</a:t>
            </a:r>
            <a:r>
              <a:rPr lang="en-US" sz="1200" dirty="0" smtClean="0">
                <a:solidFill>
                  <a:prstClr val="black"/>
                </a:solidFill>
                <a:latin typeface="Arial"/>
                <a:hlinkClick r:id="rId5"/>
              </a:rPr>
              <a:t>en.cppreference.com/w/cpp/language</a:t>
            </a:r>
            <a:endParaRPr lang="en-US" sz="1200" dirty="0" smtClean="0">
              <a:solidFill>
                <a:prstClr val="black"/>
              </a:solidFill>
              <a:latin typeface="Arial"/>
            </a:endParaRPr>
          </a:p>
          <a:p>
            <a:pPr>
              <a:spcAft>
                <a:spcPts val="0"/>
              </a:spcAft>
              <a:buClr>
                <a:srgbClr val="B2B2B2"/>
              </a:buClr>
            </a:pPr>
            <a:r>
              <a:rPr lang="en-US" sz="1200" dirty="0" smtClean="0">
                <a:solidFill>
                  <a:prstClr val="black"/>
                </a:solidFill>
                <a:latin typeface="Arial"/>
                <a:hlinkClick r:id="rId6"/>
              </a:rPr>
              <a:t>http</a:t>
            </a:r>
            <a:r>
              <a:rPr lang="en-US" sz="1200" dirty="0">
                <a:solidFill>
                  <a:prstClr val="black"/>
                </a:solidFill>
                <a:latin typeface="Arial"/>
                <a:hlinkClick r:id="rId6"/>
              </a:rPr>
              <a:t>://www.cplusplus.com/reference</a:t>
            </a:r>
            <a:r>
              <a:rPr lang="en-US" sz="1200" dirty="0" smtClean="0">
                <a:solidFill>
                  <a:prstClr val="black"/>
                </a:solidFill>
                <a:latin typeface="Arial"/>
                <a:hlinkClick r:id="rId6"/>
              </a:rPr>
              <a:t>/</a:t>
            </a:r>
            <a:endParaRPr lang="en-US" sz="1200" dirty="0" smtClean="0">
              <a:solidFill>
                <a:prstClr val="black"/>
              </a:solidFill>
              <a:latin typeface="Arial"/>
            </a:endParaRPr>
          </a:p>
          <a:p>
            <a:pPr marL="0" indent="0">
              <a:buClr>
                <a:srgbClr val="B2B2B2"/>
              </a:buClr>
              <a:buFont typeface="Arial" panose="020B0604020202020204" pitchFamily="34" charset="0"/>
              <a:buNone/>
            </a:pPr>
            <a:endParaRPr lang="en-US" sz="1200" dirty="0" smtClean="0">
              <a:solidFill>
                <a:prstClr val="black"/>
              </a:solidFill>
              <a:latin typeface="Arial"/>
            </a:endParaRPr>
          </a:p>
          <a:p>
            <a:pPr>
              <a:buClr>
                <a:srgbClr val="B2B2B2"/>
              </a:buClr>
            </a:pPr>
            <a:endParaRPr lang="en-US" sz="1200" dirty="0" smtClean="0">
              <a:solidFill>
                <a:prstClr val="black"/>
              </a:solidFill>
              <a:latin typeface="Arial"/>
            </a:endParaRPr>
          </a:p>
        </p:txBody>
      </p:sp>
      <p:sp>
        <p:nvSpPr>
          <p:cNvPr id="15" name="Textplatzhalter 5"/>
          <p:cNvSpPr txBox="1">
            <a:spLocks/>
          </p:cNvSpPr>
          <p:nvPr/>
        </p:nvSpPr>
        <p:spPr>
          <a:xfrm>
            <a:off x="323528" y="3219822"/>
            <a:ext cx="1373482" cy="504056"/>
          </a:xfrm>
          <a:prstGeom prst="rect">
            <a:avLst/>
          </a:prstGeom>
        </p:spPr>
        <p:txBody>
          <a:bodyPr vert="horz" lIns="0" tIns="0" rIns="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80000" lvl="2" indent="0" algn="ctr">
              <a:spcAft>
                <a:spcPts val="800"/>
              </a:spcAft>
              <a:buClr>
                <a:srgbClr val="B2B2B2"/>
              </a:buClr>
              <a:buFont typeface="Arial" pitchFamily="34" charset="0"/>
              <a:buNone/>
            </a:pPr>
            <a:r>
              <a:rPr lang="en-US" sz="1200" b="1" dirty="0" smtClean="0">
                <a:solidFill>
                  <a:prstClr val="black"/>
                </a:solidFill>
                <a:latin typeface="Arial"/>
              </a:rPr>
              <a:t>Online references</a:t>
            </a:r>
          </a:p>
        </p:txBody>
      </p:sp>
      <p:sp>
        <p:nvSpPr>
          <p:cNvPr id="17" name="Textplatzhalter 5"/>
          <p:cNvSpPr txBox="1">
            <a:spLocks/>
          </p:cNvSpPr>
          <p:nvPr/>
        </p:nvSpPr>
        <p:spPr>
          <a:xfrm>
            <a:off x="1979712" y="4227934"/>
            <a:ext cx="5688632" cy="1008112"/>
          </a:xfrm>
          <a:prstGeom prst="rect">
            <a:avLst/>
          </a:prstGeom>
        </p:spPr>
        <p:txBody>
          <a:bodyPr vert="horz" lIns="0" tIns="0" rIns="0" bIns="0" rtlCol="0">
            <a:noAutofit/>
          </a:bodyPr>
          <a:lstStyle>
            <a:defPPr>
              <a:defRPr lang="de-DE"/>
            </a:defPPr>
            <a:lvl1pPr marL="180000" indent="-180000">
              <a:lnSpc>
                <a:spcPct val="95000"/>
              </a:lnSpc>
              <a:spcBef>
                <a:spcPct val="20000"/>
              </a:spcBef>
              <a:spcAft>
                <a:spcPts val="800"/>
              </a:spcAft>
              <a:buClr>
                <a:srgbClr val="B2B2B2"/>
              </a:buClr>
              <a:buFont typeface="Arial" panose="020B0604020202020204" pitchFamily="34" charset="0"/>
              <a:buChar char="•"/>
              <a:defRPr sz="1200" b="0">
                <a:solidFill>
                  <a:prstClr val="black"/>
                </a:solidFill>
                <a:latin typeface="Arial"/>
                <a:cs typeface="Arial" pitchFamily="34" charset="0"/>
              </a:defRPr>
            </a:lvl1pPr>
            <a:lvl2pPr marL="0" indent="0">
              <a:lnSpc>
                <a:spcPct val="95000"/>
              </a:lnSpc>
              <a:spcBef>
                <a:spcPts val="432"/>
              </a:spcBef>
              <a:spcAft>
                <a:spcPts val="0"/>
              </a:spcAft>
              <a:buClr>
                <a:schemeClr val="bg2"/>
              </a:buClr>
              <a:buFont typeface="Arial" pitchFamily="34" charset="0"/>
              <a:buNone/>
              <a:defRPr b="1">
                <a:solidFill>
                  <a:schemeClr val="accent2"/>
                </a:solidFill>
                <a:cs typeface="Arial" pitchFamily="34" charset="0"/>
              </a:defRPr>
            </a:lvl2pPr>
            <a:lvl3pPr marL="356400" indent="-144000">
              <a:spcBef>
                <a:spcPts val="360"/>
              </a:spcBef>
              <a:spcAft>
                <a:spcPts val="420"/>
              </a:spcAft>
              <a:buClr>
                <a:schemeClr val="bg2"/>
              </a:buClr>
              <a:buFont typeface="Arial" pitchFamily="34" charset="0"/>
              <a:buChar char="•"/>
              <a:defRPr sz="1500" baseline="0">
                <a:cs typeface="Arial" pitchFamily="34" charset="0"/>
              </a:defRPr>
            </a:lvl3pPr>
            <a:lvl4pPr marL="633600" indent="-126000">
              <a:spcBef>
                <a:spcPts val="336"/>
              </a:spcBef>
              <a:spcAft>
                <a:spcPts val="540"/>
              </a:spcAft>
              <a:buClrTx/>
              <a:buFont typeface="Arial" panose="020B0604020202020204" pitchFamily="34" charset="0"/>
              <a:buChar char="•"/>
              <a:defRPr sz="1400">
                <a:cs typeface="Arial" pitchFamily="34" charset="0"/>
              </a:defRPr>
            </a:lvl4pPr>
            <a:lvl5pPr marL="864000" indent="-176400">
              <a:spcBef>
                <a:spcPts val="312"/>
              </a:spcBef>
              <a:spcAft>
                <a:spcPts val="468"/>
              </a:spcAft>
              <a:buFont typeface="Symbol" panose="05050102010706020507" pitchFamily="18" charset="2"/>
              <a:buChar char="-"/>
              <a:defRPr sz="1300">
                <a:latin typeface="Arial" pitchFamily="34" charset="0"/>
                <a:cs typeface="Arial" pitchFamily="34" charset="0"/>
              </a:defRPr>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a:lnSpc>
                <a:spcPct val="100000"/>
              </a:lnSpc>
              <a:spcBef>
                <a:spcPts val="0"/>
              </a:spcBef>
              <a:spcAft>
                <a:spcPts val="0"/>
              </a:spcAft>
            </a:pPr>
            <a:r>
              <a:rPr lang="de-DE" dirty="0">
                <a:hlinkClick r:id="rId7"/>
              </a:rPr>
              <a:t>http://en.cppreference.com/w/cpp/compiler_support</a:t>
            </a:r>
            <a:endParaRPr lang="de-DE" dirty="0"/>
          </a:p>
          <a:p>
            <a:pPr>
              <a:lnSpc>
                <a:spcPct val="100000"/>
              </a:lnSpc>
              <a:spcBef>
                <a:spcPts val="0"/>
              </a:spcBef>
              <a:spcAft>
                <a:spcPts val="0"/>
              </a:spcAft>
            </a:pPr>
            <a:r>
              <a:rPr lang="en-US" dirty="0">
                <a:hlinkClick r:id="rId8"/>
              </a:rPr>
              <a:t>Support by Microsoft Visual Studio</a:t>
            </a:r>
            <a:endParaRPr lang="en-US" dirty="0"/>
          </a:p>
        </p:txBody>
      </p:sp>
      <p:sp>
        <p:nvSpPr>
          <p:cNvPr id="18" name="Textplatzhalter 5"/>
          <p:cNvSpPr txBox="1">
            <a:spLocks/>
          </p:cNvSpPr>
          <p:nvPr/>
        </p:nvSpPr>
        <p:spPr>
          <a:xfrm>
            <a:off x="1985042" y="3803768"/>
            <a:ext cx="5688632" cy="344277"/>
          </a:xfrm>
          <a:prstGeom prst="rect">
            <a:avLst/>
          </a:prstGeom>
        </p:spPr>
        <p:txBody>
          <a:bodyPr vert="horz" lIns="0" tIns="0" rIns="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rgbClr val="B2B2B2"/>
              </a:buClr>
            </a:pPr>
            <a:r>
              <a:rPr lang="en-US" sz="1200" dirty="0">
                <a:solidFill>
                  <a:prstClr val="black"/>
                </a:solidFill>
                <a:latin typeface="Arial"/>
                <a:hlinkClick r:id="rId9"/>
              </a:rPr>
              <a:t>http://</a:t>
            </a:r>
            <a:r>
              <a:rPr lang="en-US" sz="1200" dirty="0" smtClean="0">
                <a:solidFill>
                  <a:prstClr val="black"/>
                </a:solidFill>
                <a:latin typeface="Arial"/>
                <a:hlinkClick r:id="rId9"/>
              </a:rPr>
              <a:t>www.grimm-jaud.de/index.php/blog/multithreading-in-c-17-und-c-20</a:t>
            </a:r>
            <a:endParaRPr lang="en-US" sz="1200" dirty="0" smtClean="0">
              <a:solidFill>
                <a:prstClr val="black"/>
              </a:solidFill>
              <a:latin typeface="Arial"/>
            </a:endParaRPr>
          </a:p>
        </p:txBody>
      </p:sp>
      <p:sp>
        <p:nvSpPr>
          <p:cNvPr id="19" name="Textplatzhalter 5"/>
          <p:cNvSpPr txBox="1">
            <a:spLocks/>
          </p:cNvSpPr>
          <p:nvPr/>
        </p:nvSpPr>
        <p:spPr>
          <a:xfrm>
            <a:off x="323528" y="3723878"/>
            <a:ext cx="1373482" cy="504056"/>
          </a:xfrm>
          <a:prstGeom prst="rect">
            <a:avLst/>
          </a:prstGeom>
        </p:spPr>
        <p:txBody>
          <a:bodyPr vert="horz" lIns="0" tIns="0" rIns="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80000" lvl="2" indent="0" algn="ctr">
              <a:spcAft>
                <a:spcPts val="800"/>
              </a:spcAft>
              <a:buClr>
                <a:srgbClr val="B2B2B2"/>
              </a:buClr>
              <a:buFont typeface="Arial" pitchFamily="34" charset="0"/>
              <a:buNone/>
            </a:pPr>
            <a:r>
              <a:rPr lang="en-US" sz="1200" b="1" dirty="0" smtClean="0">
                <a:solidFill>
                  <a:prstClr val="black"/>
                </a:solidFill>
                <a:latin typeface="Arial"/>
              </a:rPr>
              <a:t>Multithreading in C++ 17/20</a:t>
            </a:r>
            <a:endParaRPr lang="en-US" sz="1200" b="1" dirty="0" smtClean="0">
              <a:solidFill>
                <a:prstClr val="black"/>
              </a:solidFill>
              <a:latin typeface="Arial"/>
            </a:endParaRPr>
          </a:p>
        </p:txBody>
      </p:sp>
    </p:spTree>
    <p:extLst>
      <p:ext uri="{BB962C8B-B14F-4D97-AF65-F5344CB8AC3E}">
        <p14:creationId xmlns:p14="http://schemas.microsoft.com/office/powerpoint/2010/main" val="420472175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tertitel 7"/>
          <p:cNvSpPr>
            <a:spLocks noGrp="1"/>
          </p:cNvSpPr>
          <p:nvPr>
            <p:ph type="subTitle" idx="1"/>
          </p:nvPr>
        </p:nvSpPr>
        <p:spPr/>
        <p:txBody>
          <a:bodyPr>
            <a:normAutofit lnSpcReduction="10000"/>
          </a:bodyPr>
          <a:lstStyle/>
          <a:p>
            <a:r>
              <a:rPr lang="de-DE" dirty="0" smtClean="0"/>
              <a:t>Gerald </a:t>
            </a:r>
            <a:r>
              <a:rPr lang="de-DE" dirty="0" err="1" smtClean="0"/>
              <a:t>Fahrnholz</a:t>
            </a:r>
            <a:endParaRPr lang="de-DE" dirty="0"/>
          </a:p>
        </p:txBody>
      </p:sp>
      <p:sp>
        <p:nvSpPr>
          <p:cNvPr id="9" name="Textplatzhalter 8"/>
          <p:cNvSpPr>
            <a:spLocks noGrp="1"/>
          </p:cNvSpPr>
          <p:nvPr>
            <p:ph type="body" sz="quarter" idx="10"/>
          </p:nvPr>
        </p:nvSpPr>
        <p:spPr/>
        <p:txBody>
          <a:bodyPr/>
          <a:lstStyle/>
          <a:p>
            <a:r>
              <a:rPr lang="de-DE" dirty="0" smtClean="0"/>
              <a:t>Gerald.Fahrnholz@t-online.de</a:t>
            </a:r>
            <a:endParaRPr lang="de-DE" dirty="0"/>
          </a:p>
        </p:txBody>
      </p:sp>
    </p:spTree>
    <p:extLst>
      <p:ext uri="{BB962C8B-B14F-4D97-AF65-F5344CB8AC3E}">
        <p14:creationId xmlns:p14="http://schemas.microsoft.com/office/powerpoint/2010/main" val="2187551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de-DE" dirty="0"/>
              <a:t>Threads </a:t>
            </a:r>
            <a:r>
              <a:rPr lang="de-DE" dirty="0" err="1"/>
              <a:t>and</a:t>
            </a:r>
            <a:r>
              <a:rPr lang="de-DE" dirty="0"/>
              <a:t> </a:t>
            </a:r>
            <a:r>
              <a:rPr lang="de-DE" dirty="0" err="1"/>
              <a:t>objects</a:t>
            </a:r>
            <a:endParaRPr lang="de-DE" dirty="0"/>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8" name="Textplatzhalter 7"/>
          <p:cNvSpPr>
            <a:spLocks noGrp="1"/>
          </p:cNvSpPr>
          <p:nvPr>
            <p:ph type="body" sz="quarter" idx="12"/>
          </p:nvPr>
        </p:nvSpPr>
        <p:spPr/>
        <p:txBody>
          <a:bodyPr>
            <a:normAutofit lnSpcReduction="10000"/>
          </a:bodyPr>
          <a:lstStyle/>
          <a:p>
            <a:pPr algn="r"/>
            <a:r>
              <a:rPr lang="de-DE" dirty="0" err="1" smtClean="0"/>
              <a:t>Introduction</a:t>
            </a:r>
            <a:endParaRPr lang="de-DE" dirty="0"/>
          </a:p>
        </p:txBody>
      </p:sp>
      <p:sp>
        <p:nvSpPr>
          <p:cNvPr id="9" name="Textplatzhalter 8"/>
          <p:cNvSpPr>
            <a:spLocks noGrp="1"/>
          </p:cNvSpPr>
          <p:nvPr>
            <p:ph type="body" sz="quarter" idx="13"/>
          </p:nvPr>
        </p:nvSpPr>
        <p:spPr/>
        <p:txBody>
          <a:bodyPr/>
          <a:lstStyle/>
          <a:p>
            <a:pPr marL="0" lvl="1" indent="0">
              <a:lnSpc>
                <a:spcPct val="95000"/>
              </a:lnSpc>
              <a:spcAft>
                <a:spcPts val="800"/>
              </a:spcAft>
              <a:buClr>
                <a:srgbClr val="B2B2B2"/>
              </a:buClr>
              <a:buNone/>
            </a:pPr>
            <a:r>
              <a:rPr lang="en-US" sz="1600" b="1" dirty="0" err="1">
                <a:noFill/>
                <a:latin typeface="Arial"/>
              </a:rPr>
              <a:t>D</a:t>
            </a:r>
            <a:r>
              <a:rPr lang="en-US" sz="1600" b="1" dirty="0" err="1">
                <a:solidFill>
                  <a:srgbClr val="5A73B9"/>
                </a:solidFill>
                <a:latin typeface="Arial"/>
              </a:rPr>
              <a:t>Typical</a:t>
            </a:r>
            <a:r>
              <a:rPr lang="en-US" sz="1600" b="1" dirty="0">
                <a:solidFill>
                  <a:srgbClr val="5A73B9"/>
                </a:solidFill>
                <a:latin typeface="Arial"/>
              </a:rPr>
              <a:t> statements - wrong in most cases!</a:t>
            </a:r>
          </a:p>
          <a:p>
            <a:pPr marL="285750" lvl="1">
              <a:lnSpc>
                <a:spcPct val="95000"/>
              </a:lnSpc>
              <a:spcAft>
                <a:spcPts val="800"/>
              </a:spcAft>
              <a:buClr>
                <a:srgbClr val="B2B2B2"/>
              </a:buClr>
              <a:buFont typeface="Arial" panose="020B0604020202020204" pitchFamily="34" charset="0"/>
              <a:buChar char="•"/>
            </a:pPr>
            <a:r>
              <a:rPr lang="en-US" sz="1600" b="1" dirty="0">
                <a:solidFill>
                  <a:srgbClr val="000000"/>
                </a:solidFill>
                <a:latin typeface="Roboto"/>
              </a:rPr>
              <a:t>object A runs within a specific thread</a:t>
            </a:r>
            <a:br>
              <a:rPr lang="en-US" sz="1600" b="1" dirty="0">
                <a:solidFill>
                  <a:srgbClr val="000000"/>
                </a:solidFill>
                <a:latin typeface="Roboto"/>
              </a:rPr>
            </a:br>
            <a:r>
              <a:rPr lang="en-US" sz="1600" dirty="0">
                <a:solidFill>
                  <a:srgbClr val="000000"/>
                </a:solidFill>
                <a:latin typeface="Roboto"/>
              </a:rPr>
              <a:t>typically an object offers an interface or some public methods to be called by its clients. A client can use any thread he has access to for calling A's method. Object A simply has no influence on the choice of its clients. As a consequence </a:t>
            </a:r>
            <a:r>
              <a:rPr lang="en-US" sz="1600" i="1" u="sng" dirty="0">
                <a:solidFill>
                  <a:srgbClr val="000000"/>
                </a:solidFill>
                <a:latin typeface="Roboto"/>
              </a:rPr>
              <a:t>requests may arrive on any thread</a:t>
            </a:r>
            <a:r>
              <a:rPr lang="en-US" sz="1600" dirty="0">
                <a:solidFill>
                  <a:srgbClr val="000000"/>
                </a:solidFill>
                <a:latin typeface="Roboto"/>
              </a:rPr>
              <a:t>.</a:t>
            </a:r>
          </a:p>
          <a:p>
            <a:pPr marL="285750" lvl="1">
              <a:lnSpc>
                <a:spcPct val="95000"/>
              </a:lnSpc>
              <a:spcAft>
                <a:spcPts val="800"/>
              </a:spcAft>
              <a:buClr>
                <a:srgbClr val="B2B2B2"/>
              </a:buClr>
              <a:buFont typeface="Arial" panose="020B0604020202020204" pitchFamily="34" charset="0"/>
              <a:buChar char="•"/>
            </a:pPr>
            <a:r>
              <a:rPr lang="en-US" sz="1600" b="1" dirty="0">
                <a:solidFill>
                  <a:srgbClr val="000000"/>
                </a:solidFill>
                <a:latin typeface="Roboto"/>
              </a:rPr>
              <a:t>object B has a thread</a:t>
            </a:r>
            <a:r>
              <a:rPr lang="en-US" sz="1600" dirty="0">
                <a:solidFill>
                  <a:srgbClr val="000000"/>
                </a:solidFill>
                <a:latin typeface="Roboto"/>
              </a:rPr>
              <a:t> or </a:t>
            </a:r>
            <a:r>
              <a:rPr lang="en-US" sz="1600" b="1" dirty="0">
                <a:solidFill>
                  <a:srgbClr val="000000"/>
                </a:solidFill>
                <a:latin typeface="Roboto"/>
              </a:rPr>
              <a:t>some thread belongs to an object</a:t>
            </a:r>
            <a:br>
              <a:rPr lang="en-US" sz="1600" b="1" dirty="0">
                <a:solidFill>
                  <a:srgbClr val="000000"/>
                </a:solidFill>
                <a:latin typeface="Roboto"/>
              </a:rPr>
            </a:br>
            <a:r>
              <a:rPr lang="en-US" sz="1600" dirty="0" err="1">
                <a:solidFill>
                  <a:srgbClr val="000000"/>
                </a:solidFill>
                <a:latin typeface="Roboto"/>
              </a:rPr>
              <a:t>Object</a:t>
            </a:r>
            <a:r>
              <a:rPr lang="en-US" sz="1600" dirty="0">
                <a:solidFill>
                  <a:srgbClr val="000000"/>
                </a:solidFill>
                <a:latin typeface="Roboto"/>
              </a:rPr>
              <a:t> B may create a thread. But in the moment when object B calls </a:t>
            </a:r>
            <a:r>
              <a:rPr lang="en-US" sz="1600" u="sng" dirty="0">
                <a:solidFill>
                  <a:srgbClr val="000000"/>
                </a:solidFill>
                <a:latin typeface="Roboto"/>
              </a:rPr>
              <a:t>some other part of the SW </a:t>
            </a:r>
            <a:r>
              <a:rPr lang="en-US" sz="1600" dirty="0">
                <a:solidFill>
                  <a:srgbClr val="000000"/>
                </a:solidFill>
                <a:latin typeface="Roboto"/>
              </a:rPr>
              <a:t>these part </a:t>
            </a:r>
            <a:r>
              <a:rPr lang="en-US" sz="1600" u="sng" dirty="0">
                <a:solidFill>
                  <a:srgbClr val="000000"/>
                </a:solidFill>
                <a:latin typeface="Roboto"/>
              </a:rPr>
              <a:t>has full access to B's thread </a:t>
            </a:r>
            <a:r>
              <a:rPr lang="en-US" sz="1600" dirty="0">
                <a:solidFill>
                  <a:srgbClr val="000000"/>
                </a:solidFill>
                <a:latin typeface="Roboto"/>
              </a:rPr>
              <a:t>and can do any thing with it (e.g. block it for an indefinite time length)</a:t>
            </a:r>
            <a:endParaRPr lang="en-US" sz="1600" b="1" dirty="0">
              <a:solidFill>
                <a:srgbClr val="000000"/>
              </a:solidFill>
              <a:latin typeface="Roboto"/>
            </a:endParaRPr>
          </a:p>
          <a:p>
            <a:endParaRPr lang="de-DE" dirty="0"/>
          </a:p>
        </p:txBody>
      </p:sp>
    </p:spTree>
    <p:extLst>
      <p:ext uri="{BB962C8B-B14F-4D97-AF65-F5344CB8AC3E}">
        <p14:creationId xmlns:p14="http://schemas.microsoft.com/office/powerpoint/2010/main" val="26436306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sz="quarter" idx="12"/>
          </p:nvPr>
        </p:nvSpPr>
        <p:spPr>
          <a:xfrm>
            <a:off x="684212" y="842963"/>
            <a:ext cx="4463851" cy="720675"/>
          </a:xfrm>
        </p:spPr>
        <p:txBody>
          <a:bodyPr>
            <a:normAutofit fontScale="92500"/>
          </a:bodyPr>
          <a:lstStyle/>
          <a:p>
            <a:r>
              <a:rPr lang="de-DE" dirty="0" err="1" smtClean="0"/>
              <a:t>Running</a:t>
            </a:r>
            <a:r>
              <a:rPr lang="de-DE" dirty="0" smtClean="0"/>
              <a:t> multiple </a:t>
            </a:r>
            <a:r>
              <a:rPr lang="de-DE" dirty="0" err="1" smtClean="0"/>
              <a:t>threads</a:t>
            </a:r>
            <a:endParaRPr lang="de-DE" dirty="0"/>
          </a:p>
        </p:txBody>
      </p:sp>
      <p:sp>
        <p:nvSpPr>
          <p:cNvPr id="13" name="Fußzeilenplatzhalter 12"/>
          <p:cNvSpPr>
            <a:spLocks noGrp="1"/>
          </p:cNvSpPr>
          <p:nvPr>
            <p:ph type="ftr" sz="quarter" idx="11"/>
          </p:nvPr>
        </p:nvSpPr>
        <p:spPr/>
        <p:txBody>
          <a:bodyPr/>
          <a:lstStyle/>
          <a:p>
            <a:pPr algn="l"/>
            <a:r>
              <a:rPr lang="de-DE" smtClean="0"/>
              <a:t>Multithreading</a:t>
            </a:r>
            <a:endParaRPr lang="de-DE" dirty="0"/>
          </a:p>
        </p:txBody>
      </p:sp>
      <p:sp>
        <p:nvSpPr>
          <p:cNvPr id="14" name="Datumsplatzhalter 13"/>
          <p:cNvSpPr>
            <a:spLocks noGrp="1"/>
          </p:cNvSpPr>
          <p:nvPr>
            <p:ph type="dt" sz="half" idx="10"/>
          </p:nvPr>
        </p:nvSpPr>
        <p:spPr/>
        <p:txBody>
          <a:bodyPr/>
          <a:lstStyle/>
          <a:p>
            <a:pPr algn="r"/>
            <a:r>
              <a:rPr lang="de-DE" smtClean="0"/>
              <a:t>Gerald Fahrnholz - April 2017</a:t>
            </a:r>
            <a:endParaRPr lang="de-DE" dirty="0"/>
          </a:p>
        </p:txBody>
      </p:sp>
    </p:spTree>
    <p:extLst>
      <p:ext uri="{BB962C8B-B14F-4D97-AF65-F5344CB8AC3E}">
        <p14:creationId xmlns:p14="http://schemas.microsoft.com/office/powerpoint/2010/main" val="1592475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a:t>Simply</a:t>
            </a:r>
            <a:r>
              <a:rPr lang="de-DE" dirty="0"/>
              <a:t> </a:t>
            </a:r>
            <a:r>
              <a:rPr lang="de-DE" dirty="0" err="1"/>
              <a:t>starting</a:t>
            </a:r>
            <a:r>
              <a:rPr lang="de-DE" dirty="0"/>
              <a:t> a </a:t>
            </a:r>
            <a:r>
              <a:rPr lang="de-DE" dirty="0" err="1"/>
              <a:t>thread</a:t>
            </a:r>
            <a:endParaRPr lang="de-DE" dirty="0"/>
          </a:p>
        </p:txBody>
      </p:sp>
      <p:sp>
        <p:nvSpPr>
          <p:cNvPr id="2" name="Datumsplatzhalter 1"/>
          <p:cNvSpPr>
            <a:spLocks noGrp="1"/>
          </p:cNvSpPr>
          <p:nvPr>
            <p:ph type="dt" sz="half" idx="10"/>
          </p:nvPr>
        </p:nvSpPr>
        <p:spPr/>
        <p:txBody>
          <a:bodyPr/>
          <a:lstStyle/>
          <a:p>
            <a:pPr algn="r"/>
            <a:r>
              <a:rPr lang="de-DE" dirty="0" smtClean="0"/>
              <a:t>Gerald </a:t>
            </a:r>
            <a:r>
              <a:rPr lang="de-DE" dirty="0" err="1" smtClean="0"/>
              <a:t>Fahrnholz</a:t>
            </a:r>
            <a:r>
              <a:rPr lang="de-DE" dirty="0" smtClean="0"/>
              <a:t> - April 2017</a:t>
            </a:r>
            <a:endParaRPr lang="de-DE" dirty="0"/>
          </a:p>
        </p:txBody>
      </p:sp>
      <p:sp>
        <p:nvSpPr>
          <p:cNvPr id="3" name="Fußzeilenplatzhalter 2"/>
          <p:cNvSpPr>
            <a:spLocks noGrp="1"/>
          </p:cNvSpPr>
          <p:nvPr>
            <p:ph type="ftr" sz="quarter" idx="11"/>
          </p:nvPr>
        </p:nvSpPr>
        <p:spPr/>
        <p:txBody>
          <a:bodyPr/>
          <a:lstStyle/>
          <a:p>
            <a:pPr algn="l"/>
            <a:r>
              <a:rPr lang="de-DE" smtClean="0"/>
              <a:t>Multithreading</a:t>
            </a:r>
            <a:endParaRPr lang="de-DE" dirty="0"/>
          </a:p>
        </p:txBody>
      </p:sp>
      <p:sp>
        <p:nvSpPr>
          <p:cNvPr id="6" name="Textplatzhalter 5"/>
          <p:cNvSpPr>
            <a:spLocks noGrp="1"/>
          </p:cNvSpPr>
          <p:nvPr>
            <p:ph type="body" sz="quarter" idx="12"/>
          </p:nvPr>
        </p:nvSpPr>
        <p:spPr/>
        <p:txBody>
          <a:bodyPr>
            <a:normAutofit fontScale="92500"/>
          </a:bodyPr>
          <a:lstStyle/>
          <a:p>
            <a:r>
              <a:rPr lang="de-DE" dirty="0" err="1"/>
              <a:t>Running</a:t>
            </a:r>
            <a:r>
              <a:rPr lang="de-DE" dirty="0"/>
              <a:t> multiple </a:t>
            </a:r>
            <a:r>
              <a:rPr lang="de-DE" dirty="0" err="1"/>
              <a:t>threads</a:t>
            </a:r>
            <a:endParaRPr lang="de-DE" dirty="0"/>
          </a:p>
          <a:p>
            <a:endParaRPr lang="de-DE" dirty="0"/>
          </a:p>
        </p:txBody>
      </p:sp>
      <p:sp>
        <p:nvSpPr>
          <p:cNvPr id="13" name="Textplatzhalter 5"/>
          <p:cNvSpPr txBox="1">
            <a:spLocks/>
          </p:cNvSpPr>
          <p:nvPr/>
        </p:nvSpPr>
        <p:spPr>
          <a:xfrm>
            <a:off x="251520" y="699542"/>
            <a:ext cx="8503672" cy="504056"/>
          </a:xfrm>
          <a:prstGeom prst="rect">
            <a:avLst/>
          </a:prstGeom>
        </p:spPr>
        <p:txBody>
          <a:bodyPr vert="horz" lIns="0" tIns="0" rIns="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1" indent="0" algn="l" defTabSz="914400" rtl="0" eaLnBrk="1" fontAlgn="auto" latinLnBrk="0" hangingPunct="1">
              <a:lnSpc>
                <a:spcPct val="95000"/>
              </a:lnSpc>
              <a:spcBef>
                <a:spcPct val="20000"/>
              </a:spcBef>
              <a:spcAft>
                <a:spcPts val="800"/>
              </a:spcAft>
              <a:buClr>
                <a:srgbClr val="B2B2B2"/>
              </a:buClr>
              <a:buSzTx/>
              <a:buFont typeface="Arial" pitchFamily="34" charset="0"/>
              <a:buNone/>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Arial" pitchFamily="34" charset="0"/>
              </a:rPr>
              <a:t>Assume you have an arbitrary function to execute something:</a:t>
            </a:r>
            <a:endParaRPr kumimoji="0" lang="de-DE" sz="1600" b="0" i="0" u="none" strike="noStrike" kern="1200" cap="none" spc="0" normalizeH="0" baseline="0" noProof="0" dirty="0">
              <a:ln>
                <a:noFill/>
              </a:ln>
              <a:solidFill>
                <a:sysClr val="windowText" lastClr="000000"/>
              </a:solidFill>
              <a:effectLst/>
              <a:uLnTx/>
              <a:uFillTx/>
              <a:latin typeface="Arial"/>
              <a:ea typeface="+mn-ea"/>
              <a:cs typeface="Arial" pitchFamily="34" charset="0"/>
            </a:endParaRPr>
          </a:p>
        </p:txBody>
      </p:sp>
      <p:sp>
        <p:nvSpPr>
          <p:cNvPr id="14" name="Rechteck 13"/>
          <p:cNvSpPr/>
          <p:nvPr/>
        </p:nvSpPr>
        <p:spPr>
          <a:xfrm>
            <a:off x="258248" y="987574"/>
            <a:ext cx="5177848" cy="338554"/>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err="1" smtClean="0">
                <a:ln>
                  <a:noFill/>
                </a:ln>
                <a:solidFill>
                  <a:srgbClr val="0000FF"/>
                </a:solidFill>
                <a:effectLst/>
                <a:highlight>
                  <a:srgbClr val="FFFFFF"/>
                </a:highlight>
                <a:uLnTx/>
                <a:uFillTx/>
                <a:latin typeface="Consolas"/>
              </a:rPr>
              <a:t>void</a:t>
            </a:r>
            <a:r>
              <a:rPr kumimoji="0" lang="de-DE" sz="16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600" b="0" i="0" u="none" strike="noStrike" kern="0" cap="none" spc="0" normalizeH="0" baseline="0" noProof="0" dirty="0" err="1" smtClean="0">
                <a:ln>
                  <a:noFill/>
                </a:ln>
                <a:solidFill>
                  <a:srgbClr val="000000"/>
                </a:solidFill>
                <a:effectLst/>
                <a:highlight>
                  <a:srgbClr val="FFFFFF"/>
                </a:highlight>
                <a:uLnTx/>
                <a:uFillTx/>
                <a:latin typeface="Consolas"/>
              </a:rPr>
              <a:t>DoProcessSomething</a:t>
            </a:r>
            <a:r>
              <a:rPr kumimoji="0" lang="de-DE" sz="16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600" b="0" i="0" u="none" strike="noStrike" kern="0" cap="none" spc="0" normalizeH="0" baseline="0" noProof="0" dirty="0" err="1" smtClean="0">
                <a:ln>
                  <a:noFill/>
                </a:ln>
                <a:solidFill>
                  <a:srgbClr val="0000FF"/>
                </a:solidFill>
                <a:effectLst/>
                <a:highlight>
                  <a:srgbClr val="FFFFFF"/>
                </a:highlight>
                <a:uLnTx/>
                <a:uFillTx/>
                <a:latin typeface="Consolas"/>
              </a:rPr>
              <a:t>int</a:t>
            </a:r>
            <a:r>
              <a:rPr kumimoji="0" lang="de-DE" sz="16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600" b="0" i="0" u="none" strike="noStrike" kern="0" cap="none" spc="0" normalizeH="0" baseline="0" noProof="0" dirty="0" err="1" smtClean="0">
                <a:ln>
                  <a:noFill/>
                </a:ln>
                <a:solidFill>
                  <a:srgbClr val="808080"/>
                </a:solidFill>
                <a:effectLst/>
                <a:highlight>
                  <a:srgbClr val="FFFFFF"/>
                </a:highlight>
                <a:uLnTx/>
                <a:uFillTx/>
                <a:latin typeface="Consolas"/>
              </a:rPr>
              <a:t>in_val</a:t>
            </a:r>
            <a:r>
              <a:rPr kumimoji="0" lang="de-DE" sz="1600" b="0" i="0" u="none" strike="noStrike" kern="0" cap="none" spc="0" normalizeH="0" baseline="0" noProof="0" dirty="0" smtClean="0">
                <a:ln>
                  <a:noFill/>
                </a:ln>
                <a:solidFill>
                  <a:srgbClr val="000000"/>
                </a:solidFill>
                <a:effectLst/>
                <a:highlight>
                  <a:srgbClr val="FFFFFF"/>
                </a:highlight>
                <a:uLnTx/>
                <a:uFillTx/>
                <a:latin typeface="Consolas"/>
              </a:rPr>
              <a:t>) {...}</a:t>
            </a:r>
          </a:p>
        </p:txBody>
      </p:sp>
      <p:sp>
        <p:nvSpPr>
          <p:cNvPr id="15" name="Rechteck 14"/>
          <p:cNvSpPr/>
          <p:nvPr/>
        </p:nvSpPr>
        <p:spPr>
          <a:xfrm>
            <a:off x="258248" y="1834827"/>
            <a:ext cx="7344816" cy="1384995"/>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smtClean="0">
                <a:ln>
                  <a:noFill/>
                </a:ln>
                <a:solidFill>
                  <a:srgbClr val="808080"/>
                </a:solidFill>
                <a:effectLst/>
                <a:highlight>
                  <a:srgbClr val="FFFFFF"/>
                </a:highlight>
                <a:uLnTx/>
                <a:uFillTx/>
                <a:latin typeface="Consolas"/>
              </a:rPr>
              <a:t>#</a:t>
            </a:r>
            <a:r>
              <a:rPr kumimoji="0" lang="de-DE" sz="1600" b="0" i="0" u="none" strike="noStrike" kern="0" cap="none" spc="0" normalizeH="0" baseline="0" noProof="0" dirty="0" err="1" smtClean="0">
                <a:ln>
                  <a:noFill/>
                </a:ln>
                <a:solidFill>
                  <a:srgbClr val="808080"/>
                </a:solidFill>
                <a:effectLst/>
                <a:highlight>
                  <a:srgbClr val="FFFFFF"/>
                </a:highlight>
                <a:uLnTx/>
                <a:uFillTx/>
                <a:latin typeface="Consolas"/>
              </a:rPr>
              <a:t>include</a:t>
            </a:r>
            <a:r>
              <a:rPr kumimoji="0" lang="de-DE" sz="1600" b="0" i="0" u="none" strike="noStrike" kern="0" cap="none" spc="0" normalizeH="0" baseline="0" noProof="0" dirty="0" smtClean="0">
                <a:ln>
                  <a:noFill/>
                </a:ln>
                <a:solidFill>
                  <a:srgbClr val="A31515"/>
                </a:solidFill>
                <a:effectLst/>
                <a:highlight>
                  <a:srgbClr val="FFFFFF"/>
                </a:highlight>
                <a:uLnTx/>
                <a:uFillTx/>
                <a:latin typeface="Consolas"/>
              </a:rPr>
              <a:t>&lt;</a:t>
            </a:r>
            <a:r>
              <a:rPr kumimoji="0" lang="de-DE" sz="1600" b="0" i="0" u="none" strike="noStrike" kern="0" cap="none" spc="0" normalizeH="0" baseline="0" noProof="0" dirty="0" err="1" smtClean="0">
                <a:ln>
                  <a:noFill/>
                </a:ln>
                <a:solidFill>
                  <a:srgbClr val="A31515"/>
                </a:solidFill>
                <a:effectLst/>
                <a:highlight>
                  <a:srgbClr val="FFFFFF"/>
                </a:highlight>
                <a:uLnTx/>
                <a:uFillTx/>
                <a:latin typeface="Consolas"/>
              </a:rPr>
              <a:t>thread</a:t>
            </a:r>
            <a:r>
              <a:rPr kumimoji="0" lang="de-DE" sz="1600" b="0" i="0" u="none" strike="noStrike" kern="0" cap="none" spc="0" normalizeH="0" baseline="0" noProof="0" dirty="0" smtClean="0">
                <a:ln>
                  <a:noFill/>
                </a:ln>
                <a:solidFill>
                  <a:srgbClr val="A31515"/>
                </a:solidFill>
                <a:effectLst/>
                <a:highlight>
                  <a:srgbClr val="FFFFFF"/>
                </a:highlight>
                <a:uLnTx/>
                <a:uFillTx/>
                <a:latin typeface="Consolas"/>
              </a:rPr>
              <a:t>&gt;</a:t>
            </a:r>
            <a:endParaRPr kumimoji="0" lang="de-DE" sz="16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6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en-US" sz="16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en-US" sz="1800" b="1" i="0" u="none" strike="noStrike" kern="0" cap="none" spc="0" normalizeH="0" baseline="0" noProof="0" dirty="0" smtClean="0">
                <a:ln>
                  <a:noFill/>
                </a:ln>
                <a:solidFill>
                  <a:srgbClr val="2B91AF"/>
                </a:solidFill>
                <a:effectLst/>
                <a:highlight>
                  <a:srgbClr val="FFFFFF"/>
                </a:highlight>
                <a:uLnTx/>
                <a:uFillTx/>
                <a:latin typeface="Consolas"/>
              </a:rPr>
              <a:t>thread</a:t>
            </a:r>
            <a:r>
              <a:rPr kumimoji="0" lang="en-US" sz="1600" b="0" i="0" u="none" strike="noStrike" kern="0" cap="none" spc="0" normalizeH="0" baseline="0" noProof="0" dirty="0" smtClean="0">
                <a:ln>
                  <a:noFill/>
                </a:ln>
                <a:solidFill>
                  <a:srgbClr val="000000"/>
                </a:solidFill>
                <a:effectLst/>
                <a:highlight>
                  <a:srgbClr val="FFFFFF"/>
                </a:highlight>
                <a:uLnTx/>
                <a:uFillTx/>
                <a:latin typeface="Consolas"/>
              </a:rPr>
              <a:t> t(DoSomething, 17); </a:t>
            </a:r>
            <a:r>
              <a:rPr kumimoji="0" lang="en-US" sz="1600" b="0" i="0" u="none" strike="noStrike" kern="0" cap="none" spc="0" normalizeH="0" baseline="0" noProof="0" dirty="0" smtClean="0">
                <a:ln>
                  <a:noFill/>
                </a:ln>
                <a:solidFill>
                  <a:srgbClr val="008000"/>
                </a:solidFill>
                <a:effectLst/>
                <a:highlight>
                  <a:srgbClr val="FFFFFF"/>
                </a:highlight>
                <a:uLnTx/>
                <a:uFillTx/>
                <a:latin typeface="Consolas"/>
              </a:rPr>
              <a:t>// immediately starts thread</a:t>
            </a:r>
            <a:endParaRPr kumimoji="0" lang="en-US" sz="16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008000"/>
                </a:solidFill>
                <a:effectLst/>
                <a:highlight>
                  <a:srgbClr val="FFFFFF"/>
                </a:highlight>
                <a:uLnTx/>
                <a:uFillTx/>
                <a:latin typeface="Consolas"/>
              </a:rPr>
              <a:t>... // do other things while DoSomething() is executed</a:t>
            </a:r>
            <a:endParaRPr kumimoji="0" lang="en-US" sz="16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err="1" smtClean="0">
                <a:ln>
                  <a:noFill/>
                </a:ln>
                <a:solidFill>
                  <a:srgbClr val="000000"/>
                </a:solidFill>
                <a:effectLst/>
                <a:highlight>
                  <a:srgbClr val="FFFFFF"/>
                </a:highlight>
                <a:uLnTx/>
                <a:uFillTx/>
                <a:latin typeface="Consolas"/>
              </a:rPr>
              <a:t>t.</a:t>
            </a:r>
            <a:r>
              <a:rPr kumimoji="0" lang="en-US" sz="1800" b="1" i="0" u="none" strike="noStrike" kern="0" cap="none" spc="0" normalizeH="0" baseline="0" noProof="0" dirty="0" err="1" smtClean="0">
                <a:ln>
                  <a:noFill/>
                </a:ln>
                <a:solidFill>
                  <a:srgbClr val="000000"/>
                </a:solidFill>
                <a:effectLst/>
                <a:highlight>
                  <a:srgbClr val="FFFFFF"/>
                </a:highlight>
                <a:uLnTx/>
                <a:uFillTx/>
                <a:latin typeface="Consolas"/>
              </a:rPr>
              <a:t>join</a:t>
            </a:r>
            <a:r>
              <a:rPr kumimoji="0" lang="en-US" sz="16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600" b="0" i="0" u="none" strike="noStrike" kern="0" cap="none" spc="0" normalizeH="0" baseline="0" noProof="0" dirty="0" smtClean="0">
                <a:ln>
                  <a:noFill/>
                </a:ln>
                <a:solidFill>
                  <a:srgbClr val="008000"/>
                </a:solidFill>
                <a:effectLst/>
                <a:highlight>
                  <a:srgbClr val="FFFFFF"/>
                </a:highlight>
                <a:uLnTx/>
                <a:uFillTx/>
                <a:latin typeface="Consolas"/>
              </a:rPr>
              <a:t>// Wait until thread has finished</a:t>
            </a:r>
            <a:endParaRPr kumimoji="0" lang="en-US" sz="1600" b="0" i="0" u="none" strike="noStrike" kern="0" cap="none" spc="0" normalizeH="0" baseline="0" noProof="0" dirty="0" smtClean="0">
              <a:ln>
                <a:noFill/>
              </a:ln>
              <a:solidFill>
                <a:srgbClr val="000000"/>
              </a:solidFill>
              <a:effectLst/>
              <a:highlight>
                <a:srgbClr val="FFFFFF"/>
              </a:highlight>
              <a:uLnTx/>
              <a:uFillTx/>
              <a:latin typeface="Consolas"/>
            </a:endParaRPr>
          </a:p>
        </p:txBody>
      </p:sp>
      <p:sp>
        <p:nvSpPr>
          <p:cNvPr id="16" name="Textplatzhalter 5"/>
          <p:cNvSpPr txBox="1">
            <a:spLocks/>
          </p:cNvSpPr>
          <p:nvPr/>
        </p:nvSpPr>
        <p:spPr>
          <a:xfrm>
            <a:off x="258248" y="1582799"/>
            <a:ext cx="8503672" cy="504056"/>
          </a:xfrm>
          <a:prstGeom prst="rect">
            <a:avLst/>
          </a:prstGeom>
        </p:spPr>
        <p:txBody>
          <a:bodyPr vert="horz" lIns="0" tIns="0" rIns="0" bIns="0" rtlCol="0">
            <a:noAutofit/>
          </a:bodyPr>
          <a:lstStyle>
            <a:lvl1pPr marL="180000" indent="-180000" algn="l" defTabSz="914400" rtl="0" eaLnBrk="1" latinLnBrk="0" hangingPunct="1">
              <a:lnSpc>
                <a:spcPct val="95000"/>
              </a:lnSpc>
              <a:spcBef>
                <a:spcPct val="20000"/>
              </a:spcBef>
              <a:spcAft>
                <a:spcPts val="800"/>
              </a:spcAft>
              <a:buClr>
                <a:schemeClr val="bg2"/>
              </a:buClr>
              <a:buFont typeface="Arial" panose="020B0604020202020204" pitchFamily="34" charset="0"/>
              <a:buChar char="•"/>
              <a:defRPr sz="1800" b="0" kern="1200">
                <a:solidFill>
                  <a:schemeClr val="tx1"/>
                </a:solidFill>
                <a:latin typeface="+mn-lt"/>
                <a:ea typeface="+mn-ea"/>
                <a:cs typeface="Arial" pitchFamily="34" charset="0"/>
              </a:defRPr>
            </a:lvl1pPr>
            <a:lvl2pPr marL="0" indent="0" algn="l" defTabSz="914400" rtl="0" eaLnBrk="1" latinLnBrk="0" hangingPunct="1">
              <a:lnSpc>
                <a:spcPct val="95000"/>
              </a:lnSpc>
              <a:spcBef>
                <a:spcPts val="432"/>
              </a:spcBef>
              <a:spcAft>
                <a:spcPts val="0"/>
              </a:spcAft>
              <a:buClr>
                <a:schemeClr val="bg2"/>
              </a:buClr>
              <a:buFont typeface="Arial" pitchFamily="34" charset="0"/>
              <a:buNone/>
              <a:defRPr sz="1800" b="1" kern="1200">
                <a:solidFill>
                  <a:schemeClr val="accent2"/>
                </a:solidFill>
                <a:latin typeface="+mn-lt"/>
                <a:ea typeface="+mn-ea"/>
                <a:cs typeface="Arial" pitchFamily="34" charset="0"/>
              </a:defRPr>
            </a:lvl2pPr>
            <a:lvl3pPr marL="356400" indent="-144000" algn="l" defTabSz="914400" rtl="0" eaLnBrk="1" latinLnBrk="0" hangingPunct="1">
              <a:spcBef>
                <a:spcPts val="360"/>
              </a:spcBef>
              <a:spcAft>
                <a:spcPts val="420"/>
              </a:spcAft>
              <a:buClr>
                <a:schemeClr val="bg2"/>
              </a:buClr>
              <a:buFont typeface="Arial" pitchFamily="34" charset="0"/>
              <a:buChar char="•"/>
              <a:defRPr sz="1500" kern="1200" baseline="0">
                <a:solidFill>
                  <a:schemeClr val="tx1"/>
                </a:solidFill>
                <a:latin typeface="+mn-lt"/>
                <a:ea typeface="+mn-ea"/>
                <a:cs typeface="Arial" pitchFamily="34" charset="0"/>
              </a:defRPr>
            </a:lvl3pPr>
            <a:lvl4pPr marL="633600" indent="-126000" algn="l" defTabSz="914400" rtl="0" eaLnBrk="1" latinLnBrk="0" hangingPunct="1">
              <a:spcBef>
                <a:spcPts val="336"/>
              </a:spcBef>
              <a:spcAft>
                <a:spcPts val="540"/>
              </a:spcAft>
              <a:buClrTx/>
              <a:buFont typeface="Arial" panose="020B0604020202020204" pitchFamily="34" charset="0"/>
              <a:buChar char="•"/>
              <a:defRPr sz="1400" kern="1200">
                <a:solidFill>
                  <a:schemeClr val="tx1"/>
                </a:solidFill>
                <a:latin typeface="+mn-lt"/>
                <a:ea typeface="+mn-ea"/>
                <a:cs typeface="Arial" pitchFamily="34" charset="0"/>
              </a:defRPr>
            </a:lvl4pPr>
            <a:lvl5pPr marL="864000" indent="-176400" algn="l" defTabSz="914400" rtl="0" eaLnBrk="1" latinLnBrk="0" hangingPunct="1">
              <a:spcBef>
                <a:spcPts val="312"/>
              </a:spcBef>
              <a:spcAft>
                <a:spcPts val="468"/>
              </a:spcAft>
              <a:buFont typeface="Symbol" panose="05050102010706020507" pitchFamily="18" charset="2"/>
              <a:buChar char="-"/>
              <a:defRPr sz="13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spcBef>
                <a:spcPct val="20000"/>
              </a:spcBef>
              <a:spcAft>
                <a:spcPts val="800"/>
              </a:spcAft>
              <a:buClr>
                <a:srgbClr val="B2B2B2"/>
              </a:buClr>
            </a:pPr>
            <a:r>
              <a:rPr lang="en-US" sz="1600" b="0" dirty="0">
                <a:solidFill>
                  <a:prstClr val="black"/>
                </a:solidFill>
                <a:latin typeface="Arial"/>
              </a:rPr>
              <a:t>You can execute this function within a separate thread:</a:t>
            </a:r>
            <a:endParaRPr lang="de-DE" sz="1600" b="0" dirty="0">
              <a:solidFill>
                <a:prstClr val="black"/>
              </a:solidFill>
              <a:latin typeface="Arial"/>
            </a:endParaRPr>
          </a:p>
        </p:txBody>
      </p:sp>
      <p:sp>
        <p:nvSpPr>
          <p:cNvPr id="17" name="Rechteck 16"/>
          <p:cNvSpPr/>
          <p:nvPr/>
        </p:nvSpPr>
        <p:spPr>
          <a:xfrm>
            <a:off x="258248" y="3326670"/>
            <a:ext cx="8503672" cy="1323439"/>
          </a:xfrm>
          <a:prstGeom prst="rect">
            <a:avLst/>
          </a:prstGeom>
        </p:spPr>
        <p:txBody>
          <a:bodyPr wrap="square">
            <a:spAutoFit/>
          </a:bodyPr>
          <a:lstStyle/>
          <a:p>
            <a:pPr marL="285750" indent="-285750">
              <a:buFont typeface="Arial" panose="020B0604020202020204" pitchFamily="34" charset="0"/>
              <a:buChar char="•"/>
            </a:pPr>
            <a:r>
              <a:rPr lang="en-US" sz="1600" dirty="0">
                <a:solidFill>
                  <a:prstClr val="black"/>
                </a:solidFill>
                <a:latin typeface="Arial"/>
              </a:rPr>
              <a:t>there is no generic way to access any results from the thread </a:t>
            </a:r>
            <a:r>
              <a:rPr lang="en-US" sz="1600" dirty="0" smtClean="0">
                <a:solidFill>
                  <a:prstClr val="black"/>
                </a:solidFill>
                <a:latin typeface="Arial"/>
              </a:rPr>
              <a:t>execution</a:t>
            </a:r>
          </a:p>
          <a:p>
            <a:pPr marL="285750" indent="-285750">
              <a:buFont typeface="Arial" panose="020B0604020202020204" pitchFamily="34" charset="0"/>
              <a:buChar char="•"/>
            </a:pPr>
            <a:r>
              <a:rPr lang="en-US" sz="1600" dirty="0" smtClean="0">
                <a:solidFill>
                  <a:prstClr val="black"/>
                </a:solidFill>
                <a:latin typeface="Arial"/>
              </a:rPr>
              <a:t>usually </a:t>
            </a:r>
            <a:r>
              <a:rPr lang="en-US" sz="1600" dirty="0">
                <a:solidFill>
                  <a:prstClr val="black"/>
                </a:solidFill>
                <a:latin typeface="Arial"/>
              </a:rPr>
              <a:t>threads are working with </a:t>
            </a:r>
            <a:r>
              <a:rPr lang="en-US" sz="1600" b="1" dirty="0">
                <a:solidFill>
                  <a:prstClr val="black"/>
                </a:solidFill>
                <a:latin typeface="Arial"/>
              </a:rPr>
              <a:t>shared data </a:t>
            </a:r>
            <a:r>
              <a:rPr lang="en-US" sz="1600" dirty="0">
                <a:solidFill>
                  <a:prstClr val="black"/>
                </a:solidFill>
                <a:latin typeface="Arial"/>
              </a:rPr>
              <a:t>where they can store their </a:t>
            </a:r>
            <a:r>
              <a:rPr lang="en-US" sz="1600" dirty="0" smtClean="0">
                <a:solidFill>
                  <a:prstClr val="black"/>
                </a:solidFill>
                <a:latin typeface="Arial"/>
              </a:rPr>
              <a:t>results, for </a:t>
            </a:r>
            <a:r>
              <a:rPr lang="en-US" sz="1600" dirty="0">
                <a:solidFill>
                  <a:prstClr val="black"/>
                </a:solidFill>
                <a:latin typeface="Arial"/>
              </a:rPr>
              <a:t>safe data access </a:t>
            </a:r>
            <a:r>
              <a:rPr lang="en-US" sz="1600" dirty="0" smtClean="0">
                <a:solidFill>
                  <a:prstClr val="black"/>
                </a:solidFill>
                <a:latin typeface="Arial"/>
              </a:rPr>
              <a:t>use synchronization </a:t>
            </a:r>
            <a:r>
              <a:rPr lang="en-US" sz="1600" dirty="0">
                <a:solidFill>
                  <a:prstClr val="black"/>
                </a:solidFill>
                <a:latin typeface="Arial"/>
              </a:rPr>
              <a:t>means (e.g. </a:t>
            </a:r>
            <a:r>
              <a:rPr lang="en-US" sz="1600" b="1" dirty="0" err="1">
                <a:solidFill>
                  <a:prstClr val="black"/>
                </a:solidFill>
                <a:latin typeface="Arial"/>
              </a:rPr>
              <a:t>mutexes</a:t>
            </a:r>
            <a:r>
              <a:rPr lang="en-US" sz="1600" dirty="0" smtClean="0">
                <a:solidFill>
                  <a:prstClr val="black"/>
                </a:solidFill>
                <a:latin typeface="Arial"/>
              </a:rPr>
              <a:t>)</a:t>
            </a:r>
          </a:p>
          <a:p>
            <a:pPr marL="285750" indent="-285750">
              <a:buFont typeface="Arial" panose="020B0604020202020204" pitchFamily="34" charset="0"/>
              <a:buChar char="•"/>
            </a:pPr>
            <a:r>
              <a:rPr lang="en-US" sz="1600" dirty="0">
                <a:solidFill>
                  <a:prstClr val="black"/>
                </a:solidFill>
                <a:latin typeface="Arial"/>
              </a:rPr>
              <a:t>the </a:t>
            </a:r>
            <a:r>
              <a:rPr lang="en-US" sz="1600" b="1" dirty="0">
                <a:solidFill>
                  <a:prstClr val="black"/>
                </a:solidFill>
                <a:latin typeface="Arial"/>
              </a:rPr>
              <a:t>whole process will be aborted </a:t>
            </a:r>
            <a:r>
              <a:rPr lang="en-US" sz="1600" dirty="0" smtClean="0">
                <a:solidFill>
                  <a:prstClr val="black"/>
                </a:solidFill>
                <a:latin typeface="Arial"/>
              </a:rPr>
              <a:t>if the thread function has an </a:t>
            </a:r>
            <a:r>
              <a:rPr lang="en-US" sz="1600" b="1" dirty="0" smtClean="0">
                <a:solidFill>
                  <a:prstClr val="black"/>
                </a:solidFill>
                <a:latin typeface="Arial"/>
              </a:rPr>
              <a:t>uncaught exception </a:t>
            </a:r>
            <a:r>
              <a:rPr lang="en-US" sz="1600" dirty="0" smtClean="0">
                <a:solidFill>
                  <a:prstClr val="black"/>
                </a:solidFill>
                <a:latin typeface="Arial"/>
              </a:rPr>
              <a:t>or a thread object is deleted without calling </a:t>
            </a:r>
            <a:r>
              <a:rPr lang="en-US" sz="1600" b="1" dirty="0" smtClean="0">
                <a:solidFill>
                  <a:prstClr val="black"/>
                </a:solidFill>
                <a:latin typeface="Arial"/>
              </a:rPr>
              <a:t>join</a:t>
            </a:r>
            <a:r>
              <a:rPr lang="en-US" sz="1600" dirty="0" smtClean="0">
                <a:solidFill>
                  <a:prstClr val="black"/>
                </a:solidFill>
                <a:latin typeface="Arial"/>
              </a:rPr>
              <a:t>()</a:t>
            </a:r>
            <a:endParaRPr lang="de-DE" sz="1600" dirty="0">
              <a:solidFill>
                <a:prstClr val="black"/>
              </a:solidFill>
              <a:latin typeface="Arial"/>
            </a:endParaRPr>
          </a:p>
        </p:txBody>
      </p:sp>
    </p:spTree>
    <p:extLst>
      <p:ext uri="{BB962C8B-B14F-4D97-AF65-F5344CB8AC3E}">
        <p14:creationId xmlns:p14="http://schemas.microsoft.com/office/powerpoint/2010/main" val="1699560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Thread sample </a:t>
            </a:r>
            <a:r>
              <a:rPr lang="de-DE" dirty="0" err="1"/>
              <a:t>without</a:t>
            </a:r>
            <a:r>
              <a:rPr lang="de-DE" dirty="0"/>
              <a:t> </a:t>
            </a:r>
            <a:r>
              <a:rPr lang="de-DE" dirty="0" err="1"/>
              <a:t>synchronization</a:t>
            </a:r>
            <a:r>
              <a:rPr lang="de-DE" dirty="0"/>
              <a:t> I</a:t>
            </a:r>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5" name="Textplatzhalter 4"/>
          <p:cNvSpPr>
            <a:spLocks noGrp="1"/>
          </p:cNvSpPr>
          <p:nvPr>
            <p:ph type="body" sz="quarter" idx="12"/>
          </p:nvPr>
        </p:nvSpPr>
        <p:spPr/>
        <p:txBody>
          <a:bodyPr>
            <a:normAutofit fontScale="92500"/>
          </a:bodyPr>
          <a:lstStyle/>
          <a:p>
            <a:pPr algn="r"/>
            <a:r>
              <a:rPr lang="de-DE" dirty="0" err="1"/>
              <a:t>Running</a:t>
            </a:r>
            <a:r>
              <a:rPr lang="de-DE" dirty="0"/>
              <a:t> multiple </a:t>
            </a:r>
            <a:r>
              <a:rPr lang="de-DE" dirty="0" err="1"/>
              <a:t>threads</a:t>
            </a:r>
            <a:endParaRPr lang="de-DE" dirty="0"/>
          </a:p>
          <a:p>
            <a:endParaRPr lang="de-DE" dirty="0"/>
          </a:p>
        </p:txBody>
      </p:sp>
      <p:sp>
        <p:nvSpPr>
          <p:cNvPr id="14" name="Rechteck 13"/>
          <p:cNvSpPr/>
          <p:nvPr/>
        </p:nvSpPr>
        <p:spPr>
          <a:xfrm>
            <a:off x="147380" y="699542"/>
            <a:ext cx="8503672" cy="369332"/>
          </a:xfrm>
          <a:prstGeom prst="rect">
            <a:avLst/>
          </a:prstGeom>
        </p:spPr>
        <p:txBody>
          <a:bodyPr wrap="square">
            <a:spAutoFit/>
          </a:bodyPr>
          <a:lstStyle/>
          <a:p>
            <a:r>
              <a:rPr lang="en-US" dirty="0" smtClean="0">
                <a:solidFill>
                  <a:prstClr val="black"/>
                </a:solidFill>
                <a:latin typeface="Arial"/>
              </a:rPr>
              <a:t>Assume </a:t>
            </a:r>
            <a:r>
              <a:rPr lang="en-US" dirty="0" err="1" smtClean="0">
                <a:solidFill>
                  <a:prstClr val="black"/>
                </a:solidFill>
                <a:latin typeface="Arial"/>
              </a:rPr>
              <a:t>SetValue</a:t>
            </a:r>
            <a:r>
              <a:rPr lang="en-US" dirty="0" smtClean="0">
                <a:solidFill>
                  <a:prstClr val="black"/>
                </a:solidFill>
                <a:latin typeface="Arial"/>
              </a:rPr>
              <a:t>() and  </a:t>
            </a:r>
            <a:r>
              <a:rPr lang="en-US" dirty="0" err="1" smtClean="0">
                <a:solidFill>
                  <a:prstClr val="black"/>
                </a:solidFill>
                <a:latin typeface="Arial"/>
              </a:rPr>
              <a:t>GetValue</a:t>
            </a:r>
            <a:r>
              <a:rPr lang="en-US" dirty="0" smtClean="0">
                <a:solidFill>
                  <a:prstClr val="black"/>
                </a:solidFill>
                <a:latin typeface="Arial"/>
              </a:rPr>
              <a:t>() are unsynchronized thread functions:</a:t>
            </a:r>
            <a:endParaRPr lang="de-DE" dirty="0">
              <a:solidFill>
                <a:prstClr val="black"/>
              </a:solidFill>
              <a:latin typeface="Arial"/>
            </a:endParaRPr>
          </a:p>
        </p:txBody>
      </p:sp>
      <p:sp>
        <p:nvSpPr>
          <p:cNvPr id="15" name="Rechteck 14"/>
          <p:cNvSpPr/>
          <p:nvPr/>
        </p:nvSpPr>
        <p:spPr>
          <a:xfrm>
            <a:off x="4644008" y="1131590"/>
            <a:ext cx="4424620" cy="3416320"/>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Global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string</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variable     </a:t>
            </a: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FF"/>
                </a:solidFill>
                <a:effectLst/>
                <a:highlight>
                  <a:srgbClr val="FFFFFF"/>
                </a:highlight>
                <a:uLnTx/>
                <a:uFillTx/>
                <a:latin typeface="Consolas"/>
              </a:rPr>
              <a:t>static</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200" b="0" i="0" u="none" strike="noStrike" kern="0" cap="none" spc="0" normalizeH="0" baseline="0" noProof="0" dirty="0" smtClean="0">
                <a:ln>
                  <a:noFill/>
                </a:ln>
                <a:solidFill>
                  <a:srgbClr val="0000FF"/>
                </a:solidFill>
                <a:effectLst/>
                <a:highlight>
                  <a:srgbClr val="FFFFFF"/>
                </a:highlight>
                <a:uLnTx/>
                <a:uFillTx/>
                <a:latin typeface="Consolas"/>
              </a:rPr>
              <a:t>string</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200" b="0" i="0" u="none" strike="noStrike" kern="0" cap="none" spc="0" normalizeH="0" baseline="0" noProof="0" dirty="0" err="1" smtClean="0">
                <a:ln>
                  <a:noFill/>
                </a:ln>
                <a:solidFill>
                  <a:srgbClr val="000000"/>
                </a:solidFill>
                <a:effectLst/>
                <a:highlight>
                  <a:srgbClr val="FFFFFF"/>
                </a:highlight>
                <a:uLnTx/>
                <a:uFillTx/>
                <a:latin typeface="Consolas"/>
              </a:rPr>
              <a:t>g_info</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en-US" sz="1200" b="0" i="0" u="none" strike="noStrike" kern="0" cap="none" spc="0" normalizeH="0" baseline="0" noProof="0" dirty="0" smtClean="0">
                <a:ln>
                  <a:noFill/>
                </a:ln>
                <a:solidFill>
                  <a:srgbClr val="A31515"/>
                </a:solidFill>
                <a:effectLst/>
                <a:highlight>
                  <a:srgbClr val="FFFFFF"/>
                </a:highlight>
                <a:uLnTx/>
                <a:uFillTx/>
                <a:latin typeface="Consolas"/>
              </a:rPr>
              <a:t>"Initial value"</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8000"/>
                </a:solidFill>
                <a:effectLst/>
                <a:highlight>
                  <a:srgbClr val="FFFFFF"/>
                </a:highlight>
                <a:uLnTx/>
                <a:uFillTx/>
                <a:latin typeface="Consolas"/>
              </a:rPr>
              <a:t>// Loop: Sets </a:t>
            </a:r>
            <a:r>
              <a:rPr kumimoji="0" lang="en-US" sz="1200" b="0" i="0" u="none" strike="noStrike" kern="0" cap="none" spc="0" normalizeH="0" baseline="0" noProof="0" dirty="0" err="1" smtClean="0">
                <a:ln>
                  <a:noFill/>
                </a:ln>
                <a:solidFill>
                  <a:srgbClr val="008000"/>
                </a:solidFill>
                <a:effectLst/>
                <a:highlight>
                  <a:srgbClr val="FFFFFF"/>
                </a:highlight>
                <a:uLnTx/>
                <a:uFillTx/>
                <a:latin typeface="Consolas"/>
              </a:rPr>
              <a:t>g_info</a:t>
            </a:r>
            <a:r>
              <a:rPr kumimoji="0" lang="en-US" sz="1200" b="0" i="0" u="none" strike="noStrike" kern="0" cap="none" spc="0" normalizeH="0" baseline="0" noProof="0" dirty="0" smtClean="0">
                <a:ln>
                  <a:noFill/>
                </a:ln>
                <a:solidFill>
                  <a:srgbClr val="008000"/>
                </a:solidFill>
                <a:effectLst/>
                <a:highlight>
                  <a:srgbClr val="FFFFFF"/>
                </a:highlight>
                <a:uLnTx/>
                <a:uFillTx/>
                <a:latin typeface="Consolas"/>
              </a:rPr>
              <a:t> to the given value</a:t>
            </a:r>
            <a:endParaRPr kumimoji="0" lang="en-US"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static</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void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SetValue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string</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in_newVal</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0000FF"/>
                </a:solidFill>
                <a:effectLst/>
                <a:highlight>
                  <a:srgbClr val="FFFFFF"/>
                </a:highlight>
                <a:uLnTx/>
                <a:uFillTx/>
                <a:latin typeface="Consolas"/>
              </a:rPr>
              <a:t>do</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g_info</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200" b="0" i="0" u="none" strike="noStrike" kern="0" cap="none" spc="0" normalizeH="0" baseline="0" noProof="0" dirty="0" smtClean="0">
                <a:ln>
                  <a:noFill/>
                </a:ln>
                <a:solidFill>
                  <a:srgbClr val="A31515"/>
                </a:solidFill>
                <a:effectLst/>
                <a:highlight>
                  <a:srgbClr val="FFFFFF"/>
                </a:highlight>
                <a:uLnTx/>
                <a:uFillTx/>
                <a:latin typeface="Consolas"/>
              </a:rPr>
              <a:t>""</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nn-NO" sz="1200" b="0" i="0" u="none" strike="noStrike" kern="0" cap="none" spc="0" normalizeH="0" baseline="0" noProof="0" dirty="0" smtClean="0">
                <a:ln>
                  <a:noFill/>
                </a:ln>
                <a:solidFill>
                  <a:srgbClr val="000000"/>
                </a:solidFill>
                <a:effectLst/>
                <a:highlight>
                  <a:srgbClr val="FFFFFF"/>
                </a:highlight>
                <a:uLnTx/>
                <a:uFillTx/>
                <a:latin typeface="Consolas"/>
              </a:rPr>
              <a:t>    f</a:t>
            </a:r>
            <a:r>
              <a:rPr kumimoji="0" lang="nn-NO" sz="1200" b="0" i="0" u="none" strike="noStrike" kern="0" cap="none" spc="0" normalizeH="0" baseline="0" noProof="0" dirty="0" smtClean="0">
                <a:ln>
                  <a:noFill/>
                </a:ln>
                <a:solidFill>
                  <a:srgbClr val="0000FF"/>
                </a:solidFill>
                <a:effectLst/>
                <a:highlight>
                  <a:srgbClr val="FFFFFF"/>
                </a:highlight>
                <a:uLnTx/>
                <a:uFillTx/>
                <a:latin typeface="Consolas"/>
              </a:rPr>
              <a:t>or</a:t>
            </a:r>
            <a:r>
              <a:rPr kumimoji="0" lang="nn-NO"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nn-NO" sz="1200" b="0" i="0" u="none" strike="noStrike" kern="0" cap="none" spc="0" normalizeH="0" baseline="0" noProof="0" dirty="0" smtClean="0">
                <a:ln>
                  <a:noFill/>
                </a:ln>
                <a:solidFill>
                  <a:srgbClr val="0000FF"/>
                </a:solidFill>
                <a:effectLst/>
                <a:highlight>
                  <a:srgbClr val="FFFFFF"/>
                </a:highlight>
                <a:uLnTx/>
                <a:uFillTx/>
                <a:latin typeface="Consolas"/>
              </a:rPr>
              <a:t>int</a:t>
            </a:r>
            <a:r>
              <a:rPr kumimoji="0" lang="nn-NO" sz="1200" b="0" i="0" u="none" strike="noStrike" kern="0" cap="none" spc="0" normalizeH="0" baseline="0" noProof="0" dirty="0" smtClean="0">
                <a:ln>
                  <a:noFill/>
                </a:ln>
                <a:solidFill>
                  <a:srgbClr val="000000"/>
                </a:solidFill>
                <a:effectLst/>
                <a:highlight>
                  <a:srgbClr val="FFFFFF"/>
                </a:highlight>
                <a:uLnTx/>
                <a:uFillTx/>
                <a:latin typeface="Consolas"/>
              </a:rPr>
              <a:t> i=0; i&lt;in_newVal.Length; ++i)</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g_info</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in_newVal</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[i];}</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while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true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8000"/>
                </a:solidFill>
                <a:effectLst/>
                <a:highlight>
                  <a:srgbClr val="FFFFFF"/>
                </a:highlight>
                <a:uLnTx/>
                <a:uFillTx/>
                <a:latin typeface="Consolas"/>
              </a:rPr>
              <a:t>// Loop: Read value, write to console</a:t>
            </a:r>
            <a:endParaRPr kumimoji="0" lang="en-US"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static</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void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GetValue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0000FF"/>
                </a:solidFill>
                <a:effectLst/>
                <a:highlight>
                  <a:srgbClr val="FFFFFF"/>
                </a:highlight>
                <a:uLnTx/>
                <a:uFillTx/>
                <a:latin typeface="Consolas"/>
              </a:rPr>
              <a:t>do</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2B91AF"/>
                </a:solidFill>
                <a:effectLst/>
                <a:highlight>
                  <a:srgbClr val="FFFFFF"/>
                </a:highlight>
                <a:uLnTx/>
                <a:uFillTx/>
                <a:latin typeface="Consolas"/>
              </a:rPr>
              <a:t>Console</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.Write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g_info</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while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true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endParaRPr kumimoji="0" lang="de-DE" sz="1200" b="0" i="0" u="none" strike="noStrike" kern="0" cap="none" spc="0" normalizeH="0" baseline="0" noProof="0" dirty="0" smtClean="0">
              <a:ln>
                <a:noFill/>
              </a:ln>
              <a:solidFill>
                <a:prstClr val="black"/>
              </a:solidFill>
              <a:effectLst/>
              <a:uLnTx/>
              <a:uFillTx/>
              <a:latin typeface="Arial"/>
            </a:endParaRPr>
          </a:p>
        </p:txBody>
      </p:sp>
      <p:sp>
        <p:nvSpPr>
          <p:cNvPr id="16" name="Rechteck 15"/>
          <p:cNvSpPr/>
          <p:nvPr/>
        </p:nvSpPr>
        <p:spPr>
          <a:xfrm>
            <a:off x="8463508" y="1059002"/>
            <a:ext cx="428972" cy="432628"/>
          </a:xfrm>
          <a:prstGeom prst="rect">
            <a:avLst/>
          </a:prstGeom>
          <a:solidFill>
            <a:srgbClr val="789637">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ea typeface="+mn-ea"/>
                <a:cs typeface="Courier New" panose="02070309020205020404" pitchFamily="49" charset="0"/>
              </a:rPr>
              <a:t>C#</a:t>
            </a:r>
          </a:p>
        </p:txBody>
      </p:sp>
      <p:sp>
        <p:nvSpPr>
          <p:cNvPr id="17" name="Rechteck 16"/>
          <p:cNvSpPr/>
          <p:nvPr/>
        </p:nvSpPr>
        <p:spPr>
          <a:xfrm>
            <a:off x="151250" y="1132106"/>
            <a:ext cx="4424620" cy="3416320"/>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Global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string</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variable</a:t>
            </a: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en-US" sz="1200" b="0" i="0" u="none" strike="noStrike" kern="0" cap="none" spc="0" normalizeH="0" baseline="0" noProof="0" dirty="0" smtClean="0">
                <a:ln>
                  <a:noFill/>
                </a:ln>
                <a:solidFill>
                  <a:srgbClr val="2B91AF"/>
                </a:solidFill>
                <a:effectLst/>
                <a:highlight>
                  <a:srgbClr val="FFFFFF"/>
                </a:highlight>
                <a:uLnTx/>
                <a:uFillTx/>
                <a:latin typeface="Consolas"/>
              </a:rPr>
              <a:t>string</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200" b="0" i="0" u="none" strike="noStrike" kern="0" cap="none" spc="0" normalizeH="0" baseline="0" noProof="0" dirty="0" err="1" smtClean="0">
                <a:ln>
                  <a:noFill/>
                </a:ln>
                <a:solidFill>
                  <a:srgbClr val="000000"/>
                </a:solidFill>
                <a:effectLst/>
                <a:highlight>
                  <a:srgbClr val="FFFFFF"/>
                </a:highlight>
                <a:uLnTx/>
                <a:uFillTx/>
                <a:latin typeface="Consolas"/>
              </a:rPr>
              <a:t>g_info</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en-US" sz="1200" b="0" i="0" u="none" strike="noStrike" kern="0" cap="none" spc="0" normalizeH="0" baseline="0" noProof="0" dirty="0" smtClean="0">
                <a:ln>
                  <a:noFill/>
                </a:ln>
                <a:solidFill>
                  <a:srgbClr val="A31515"/>
                </a:solidFill>
                <a:effectLst/>
                <a:highlight>
                  <a:srgbClr val="FFFFFF"/>
                </a:highlight>
                <a:uLnTx/>
                <a:uFillTx/>
                <a:latin typeface="Consolas"/>
              </a:rPr>
              <a:t>"Initial value"</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8000"/>
                </a:solidFill>
                <a:effectLst/>
                <a:highlight>
                  <a:srgbClr val="FFFFFF"/>
                </a:highlight>
                <a:uLnTx/>
                <a:uFillTx/>
                <a:latin typeface="Consolas"/>
              </a:rPr>
              <a:t>// Loop: Sets </a:t>
            </a:r>
            <a:r>
              <a:rPr kumimoji="0" lang="en-US" sz="1200" b="0" i="0" u="none" strike="noStrike" kern="0" cap="none" spc="0" normalizeH="0" baseline="0" noProof="0" dirty="0" err="1" smtClean="0">
                <a:ln>
                  <a:noFill/>
                </a:ln>
                <a:solidFill>
                  <a:srgbClr val="008000"/>
                </a:solidFill>
                <a:effectLst/>
                <a:highlight>
                  <a:srgbClr val="FFFFFF"/>
                </a:highlight>
                <a:uLnTx/>
                <a:uFillTx/>
                <a:latin typeface="Consolas"/>
              </a:rPr>
              <a:t>g_info</a:t>
            </a:r>
            <a:r>
              <a:rPr kumimoji="0" lang="en-US" sz="1200" b="0" i="0" u="none" strike="noStrike" kern="0" cap="none" spc="0" normalizeH="0" baseline="0" noProof="0" dirty="0" smtClean="0">
                <a:ln>
                  <a:noFill/>
                </a:ln>
                <a:solidFill>
                  <a:srgbClr val="008000"/>
                </a:solidFill>
                <a:effectLst/>
                <a:highlight>
                  <a:srgbClr val="FFFFFF"/>
                </a:highlight>
                <a:uLnTx/>
                <a:uFillTx/>
                <a:latin typeface="Consolas"/>
              </a:rPr>
              <a:t> to the given value</a:t>
            </a:r>
            <a:endParaRPr kumimoji="0" lang="en-US"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FF"/>
                </a:solidFill>
                <a:effectLst/>
                <a:highlight>
                  <a:srgbClr val="FFFFFF"/>
                </a:highlight>
                <a:uLnTx/>
                <a:uFillTx/>
                <a:latin typeface="Consolas"/>
              </a:rPr>
              <a:t>void</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200" b="0" i="0" u="none" strike="noStrike" kern="0" cap="none" spc="0" normalizeH="0" baseline="0" noProof="0" dirty="0" err="1" smtClean="0">
                <a:ln>
                  <a:noFill/>
                </a:ln>
                <a:solidFill>
                  <a:srgbClr val="000000"/>
                </a:solidFill>
                <a:effectLst/>
                <a:highlight>
                  <a:srgbClr val="FFFFFF"/>
                </a:highlight>
                <a:uLnTx/>
                <a:uFillTx/>
                <a:latin typeface="Consolas"/>
              </a:rPr>
              <a:t>SetValue</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en-US" sz="12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en-US" sz="1200" b="0" i="0" u="none" strike="noStrike" kern="0" cap="none" spc="0" normalizeH="0" baseline="0" noProof="0" dirty="0" smtClean="0">
                <a:ln>
                  <a:noFill/>
                </a:ln>
                <a:solidFill>
                  <a:srgbClr val="2B91AF"/>
                </a:solidFill>
                <a:effectLst/>
                <a:highlight>
                  <a:srgbClr val="FFFFFF"/>
                </a:highlight>
                <a:uLnTx/>
                <a:uFillTx/>
                <a:latin typeface="Consolas"/>
              </a:rPr>
              <a:t>string</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200" b="0" i="0" u="none" strike="noStrike" kern="0" cap="none" spc="0" normalizeH="0" baseline="0" noProof="0" dirty="0" err="1" smtClean="0">
                <a:ln>
                  <a:noFill/>
                </a:ln>
                <a:solidFill>
                  <a:srgbClr val="0000FF"/>
                </a:solidFill>
                <a:effectLst/>
                <a:highlight>
                  <a:srgbClr val="FFFFFF"/>
                </a:highlight>
                <a:uLnTx/>
                <a:uFillTx/>
                <a:latin typeface="Consolas"/>
              </a:rPr>
              <a:t>const</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200" b="0" i="0" u="none" strike="noStrike" kern="0" cap="none" spc="0" normalizeH="0" baseline="0" noProof="0" dirty="0" err="1" smtClean="0">
                <a:ln>
                  <a:noFill/>
                </a:ln>
                <a:solidFill>
                  <a:srgbClr val="808080"/>
                </a:solidFill>
                <a:effectLst/>
                <a:highlight>
                  <a:srgbClr val="FFFFFF"/>
                </a:highlight>
                <a:uLnTx/>
                <a:uFillTx/>
                <a:latin typeface="Consolas"/>
              </a:rPr>
              <a:t>in_newVal</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0000FF"/>
                </a:solidFill>
                <a:effectLst/>
                <a:highlight>
                  <a:srgbClr val="FFFFFF"/>
                </a:highlight>
                <a:uLnTx/>
                <a:uFillTx/>
                <a:latin typeface="Consolas"/>
              </a:rPr>
              <a:t>do</a:t>
            </a: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g_info</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008080"/>
                </a:solidFill>
                <a:effectLst/>
                <a:highlight>
                  <a:srgbClr val="FFFFFF"/>
                </a:highlight>
                <a:uLnTx/>
                <a:uFillTx/>
                <a:latin typeface="Consolas"/>
              </a:rPr>
              <a:t>=</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808080"/>
                </a:solidFill>
                <a:effectLst/>
                <a:highlight>
                  <a:srgbClr val="FFFFFF"/>
                </a:highlight>
                <a:uLnTx/>
                <a:uFillTx/>
                <a:latin typeface="Consolas"/>
              </a:rPr>
              <a:t>in_newVal</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while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true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8000"/>
                </a:solidFill>
                <a:effectLst/>
                <a:highlight>
                  <a:srgbClr val="FFFFFF"/>
                </a:highlight>
                <a:uLnTx/>
                <a:uFillTx/>
                <a:latin typeface="Consolas"/>
              </a:rPr>
              <a:t>// Loop: Read value, write to </a:t>
            </a:r>
            <a:r>
              <a:rPr kumimoji="0" lang="en-US" sz="1200" b="0" i="0" u="none" strike="noStrike" kern="0" cap="none" spc="0" normalizeH="0" baseline="0" noProof="0" dirty="0" err="1" smtClean="0">
                <a:ln>
                  <a:noFill/>
                </a:ln>
                <a:solidFill>
                  <a:srgbClr val="008000"/>
                </a:solidFill>
                <a:effectLst/>
                <a:highlight>
                  <a:srgbClr val="FFFFFF"/>
                </a:highlight>
                <a:uLnTx/>
                <a:uFillTx/>
                <a:latin typeface="Consolas"/>
              </a:rPr>
              <a:t>cout</a:t>
            </a:r>
            <a:endParaRPr kumimoji="0" lang="en-US"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void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GetValue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0000FF"/>
                </a:solidFill>
                <a:effectLst/>
                <a:highlight>
                  <a:srgbClr val="FFFFFF"/>
                </a:highlight>
                <a:uLnTx/>
                <a:uFillTx/>
                <a:latin typeface="Consolas"/>
              </a:rPr>
              <a:t>do</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cout</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008080"/>
                </a:solidFill>
                <a:effectLst/>
                <a:highlight>
                  <a:srgbClr val="FFFFFF"/>
                </a:highlight>
                <a:uLnTx/>
                <a:uFillTx/>
                <a:latin typeface="Consolas"/>
              </a:rPr>
              <a:t>&lt;&lt;</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g_info.c_str</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008080"/>
                </a:solidFill>
                <a:effectLst/>
                <a:highlight>
                  <a:srgbClr val="FFFFFF"/>
                </a:highlight>
                <a:uLnTx/>
                <a:uFillTx/>
                <a:latin typeface="Consolas"/>
              </a:rPr>
              <a:t>&lt;&lt;</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A31515"/>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 </a:t>
            </a: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while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true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endParaRPr kumimoji="0" lang="de-DE" sz="1200" b="0" i="0" u="none" strike="noStrike" kern="0" cap="none" spc="0" normalizeH="0" baseline="0" noProof="0" dirty="0" smtClean="0">
              <a:ln>
                <a:noFill/>
              </a:ln>
              <a:solidFill>
                <a:prstClr val="black"/>
              </a:solidFill>
              <a:effectLst/>
              <a:uLnTx/>
              <a:uFillTx/>
              <a:latin typeface="Arial"/>
            </a:endParaRPr>
          </a:p>
        </p:txBody>
      </p:sp>
      <p:sp>
        <p:nvSpPr>
          <p:cNvPr id="18" name="Rechteck 17"/>
          <p:cNvSpPr/>
          <p:nvPr/>
        </p:nvSpPr>
        <p:spPr>
          <a:xfrm>
            <a:off x="3923928" y="1059002"/>
            <a:ext cx="504056" cy="432628"/>
          </a:xfrm>
          <a:prstGeom prst="rect">
            <a:avLst/>
          </a:prstGeom>
          <a:solidFill>
            <a:srgbClr val="789637">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ea typeface="+mn-ea"/>
                <a:cs typeface="Courier New" panose="02070309020205020404" pitchFamily="49" charset="0"/>
              </a:rPr>
              <a:t>C++</a:t>
            </a:r>
          </a:p>
        </p:txBody>
      </p:sp>
      <p:sp>
        <p:nvSpPr>
          <p:cNvPr id="19" name="Rechteck 18"/>
          <p:cNvSpPr/>
          <p:nvPr/>
        </p:nvSpPr>
        <p:spPr>
          <a:xfrm>
            <a:off x="7128284" y="3916971"/>
            <a:ext cx="1895982" cy="815019"/>
          </a:xfrm>
          <a:prstGeom prst="rect">
            <a:avLst/>
          </a:prstGeom>
          <a:solidFill>
            <a:srgbClr val="E12D2D">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rPr>
              <a:t>in contrast to C++ setting a string value is atomic in C</a:t>
            </a:r>
            <a:r>
              <a:rPr kumimoji="0" lang="en-US" sz="1200" b="0"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rPr>
              <a:t>#, but repeated setting of a single char is not</a:t>
            </a:r>
            <a:endParaRPr kumimoji="0" lang="en-US" sz="1200" b="0"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endParaRPr>
          </a:p>
        </p:txBody>
      </p:sp>
      <p:cxnSp>
        <p:nvCxnSpPr>
          <p:cNvPr id="20" name="Gerade Verbindung mit Pfeil 19"/>
          <p:cNvCxnSpPr/>
          <p:nvPr/>
        </p:nvCxnSpPr>
        <p:spPr>
          <a:xfrm flipH="1" flipV="1">
            <a:off x="6660232" y="3075807"/>
            <a:ext cx="936104" cy="769156"/>
          </a:xfrm>
          <a:prstGeom prst="straightConnector1">
            <a:avLst/>
          </a:prstGeom>
          <a:noFill/>
          <a:ln w="25400" cap="flat" cmpd="sng" algn="ctr">
            <a:solidFill>
              <a:srgbClr val="E12D2D">
                <a:shade val="95000"/>
                <a:satMod val="105000"/>
              </a:srgbClr>
            </a:solidFill>
            <a:prstDash val="solid"/>
            <a:tailEnd type="arrow"/>
          </a:ln>
          <a:effectLst/>
        </p:spPr>
      </p:cxnSp>
    </p:spTree>
    <p:extLst>
      <p:ext uri="{BB962C8B-B14F-4D97-AF65-F5344CB8AC3E}">
        <p14:creationId xmlns:p14="http://schemas.microsoft.com/office/powerpoint/2010/main" val="17016121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de-DE" dirty="0"/>
              <a:t>Thread sample </a:t>
            </a:r>
            <a:r>
              <a:rPr lang="de-DE" dirty="0" err="1"/>
              <a:t>without</a:t>
            </a:r>
            <a:r>
              <a:rPr lang="de-DE" dirty="0"/>
              <a:t> </a:t>
            </a:r>
            <a:r>
              <a:rPr lang="de-DE" dirty="0" err="1"/>
              <a:t>synchronization</a:t>
            </a:r>
            <a:r>
              <a:rPr lang="de-DE" dirty="0"/>
              <a:t> II</a:t>
            </a:r>
          </a:p>
        </p:txBody>
      </p:sp>
      <p:sp>
        <p:nvSpPr>
          <p:cNvPr id="3" name="Datumsplatzhalter 2"/>
          <p:cNvSpPr>
            <a:spLocks noGrp="1"/>
          </p:cNvSpPr>
          <p:nvPr>
            <p:ph type="dt" sz="half" idx="10"/>
          </p:nvPr>
        </p:nvSpPr>
        <p:spPr/>
        <p:txBody>
          <a:bodyPr/>
          <a:lstStyle/>
          <a:p>
            <a:pPr algn="r"/>
            <a:r>
              <a:rPr lang="de-DE" smtClean="0"/>
              <a:t>Gerald Fahrnholz - April 2017</a:t>
            </a:r>
            <a:endParaRPr lang="de-DE" dirty="0"/>
          </a:p>
        </p:txBody>
      </p:sp>
      <p:sp>
        <p:nvSpPr>
          <p:cNvPr id="4" name="Fußzeilenplatzhalter 3"/>
          <p:cNvSpPr>
            <a:spLocks noGrp="1"/>
          </p:cNvSpPr>
          <p:nvPr>
            <p:ph type="ftr" sz="quarter" idx="11"/>
          </p:nvPr>
        </p:nvSpPr>
        <p:spPr/>
        <p:txBody>
          <a:bodyPr/>
          <a:lstStyle/>
          <a:p>
            <a:pPr algn="l"/>
            <a:r>
              <a:rPr lang="de-DE" smtClean="0"/>
              <a:t>Multithreading</a:t>
            </a:r>
            <a:endParaRPr lang="de-DE" dirty="0"/>
          </a:p>
        </p:txBody>
      </p:sp>
      <p:sp>
        <p:nvSpPr>
          <p:cNvPr id="8" name="Textplatzhalter 7"/>
          <p:cNvSpPr>
            <a:spLocks noGrp="1"/>
          </p:cNvSpPr>
          <p:nvPr>
            <p:ph type="body" sz="quarter" idx="12"/>
          </p:nvPr>
        </p:nvSpPr>
        <p:spPr/>
        <p:txBody>
          <a:bodyPr>
            <a:normAutofit fontScale="92500"/>
          </a:bodyPr>
          <a:lstStyle/>
          <a:p>
            <a:pPr algn="r"/>
            <a:r>
              <a:rPr lang="de-DE" dirty="0" err="1"/>
              <a:t>Running</a:t>
            </a:r>
            <a:r>
              <a:rPr lang="de-DE" dirty="0"/>
              <a:t> multiple </a:t>
            </a:r>
            <a:r>
              <a:rPr lang="de-DE" dirty="0" err="1"/>
              <a:t>threads</a:t>
            </a:r>
            <a:endParaRPr lang="de-DE" dirty="0"/>
          </a:p>
          <a:p>
            <a:endParaRPr lang="de-DE" dirty="0"/>
          </a:p>
        </p:txBody>
      </p:sp>
      <p:sp>
        <p:nvSpPr>
          <p:cNvPr id="9" name="Rechteck 8"/>
          <p:cNvSpPr/>
          <p:nvPr/>
        </p:nvSpPr>
        <p:spPr>
          <a:xfrm>
            <a:off x="167993" y="1379848"/>
            <a:ext cx="4187983" cy="1200329"/>
          </a:xfrm>
          <a:prstGeom prst="rect">
            <a:avLst/>
          </a:prstGeom>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2B91AF"/>
                </a:solidFill>
                <a:effectLst/>
                <a:highlight>
                  <a:srgbClr val="FFFFFF"/>
                </a:highlight>
                <a:uLnTx/>
                <a:uFillTx/>
                <a:latin typeface="Consolas"/>
              </a:rPr>
              <a:t>thread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t1(</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SetValue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A31515"/>
                </a:solidFill>
                <a:effectLst/>
                <a:highlight>
                  <a:srgbClr val="FFFFFF"/>
                </a:highlight>
                <a:uLnTx/>
                <a:uFillTx/>
                <a:latin typeface="Consolas"/>
              </a:rPr>
              <a:t>"ABCDEFGHIJK"</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2B91AF"/>
                </a:solidFill>
                <a:effectLst/>
                <a:highlight>
                  <a:srgbClr val="FFFFFF"/>
                </a:highlight>
                <a:uLnTx/>
                <a:uFillTx/>
                <a:latin typeface="Consolas"/>
              </a:rPr>
              <a:t>thread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t2(</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SetValue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A31515"/>
                </a:solidFill>
                <a:effectLst/>
                <a:highlight>
                  <a:srgbClr val="FFFFFF"/>
                </a:highlight>
                <a:uLnTx/>
                <a:uFillTx/>
                <a:latin typeface="Consolas"/>
              </a:rPr>
              <a:t>"___________"</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std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2B91AF"/>
                </a:solidFill>
                <a:effectLst/>
                <a:highlight>
                  <a:srgbClr val="FFFFFF"/>
                </a:highlight>
                <a:uLnTx/>
                <a:uFillTx/>
                <a:latin typeface="Consolas"/>
              </a:rPr>
              <a:t>thread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t3(</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GetValue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8000"/>
                </a:solidFill>
                <a:effectLst/>
                <a:highlight>
                  <a:srgbClr val="FFFFFF"/>
                </a:highlight>
                <a:uLnTx/>
                <a:uFillTx/>
                <a:latin typeface="Consolas"/>
              </a:rPr>
              <a:t>// (endless) wait for thread termination</a:t>
            </a:r>
            <a:endParaRPr kumimoji="0" lang="en-US"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t1.join();t2.join();t3.join();</a:t>
            </a:r>
            <a:endParaRPr kumimoji="0" lang="de-DE" sz="1200" b="0" i="0" u="none" strike="noStrike" kern="0" cap="none" spc="0" normalizeH="0" baseline="0" noProof="0" dirty="0" smtClean="0">
              <a:ln>
                <a:noFill/>
              </a:ln>
              <a:solidFill>
                <a:prstClr val="black"/>
              </a:solidFill>
              <a:effectLst/>
              <a:uLnTx/>
              <a:uFillTx/>
              <a:latin typeface="Arial"/>
            </a:endParaRPr>
          </a:p>
        </p:txBody>
      </p:sp>
      <p:sp>
        <p:nvSpPr>
          <p:cNvPr id="10" name="Rechteck 9"/>
          <p:cNvSpPr/>
          <p:nvPr/>
        </p:nvSpPr>
        <p:spPr>
          <a:xfrm>
            <a:off x="147380" y="629275"/>
            <a:ext cx="8503672" cy="646331"/>
          </a:xfrm>
          <a:prstGeom prst="rect">
            <a:avLst/>
          </a:prstGeom>
        </p:spPr>
        <p:txBody>
          <a:bodyPr wrap="square">
            <a:spAutoFit/>
          </a:bodyPr>
          <a:lstStyle/>
          <a:p>
            <a:r>
              <a:rPr lang="en-US" dirty="0" smtClean="0">
                <a:solidFill>
                  <a:prstClr val="black"/>
                </a:solidFill>
                <a:latin typeface="Arial"/>
              </a:rPr>
              <a:t>Start 3 threads, 2 are changing the global string, one is reading current value and writing to </a:t>
            </a:r>
            <a:r>
              <a:rPr lang="en-US" dirty="0" err="1" smtClean="0">
                <a:solidFill>
                  <a:prstClr val="black"/>
                </a:solidFill>
                <a:latin typeface="Arial"/>
              </a:rPr>
              <a:t>cout</a:t>
            </a:r>
            <a:r>
              <a:rPr lang="en-US" dirty="0" smtClean="0">
                <a:solidFill>
                  <a:prstClr val="black"/>
                </a:solidFill>
                <a:latin typeface="Arial"/>
              </a:rPr>
              <a:t>/console, (terminate using Ctrl-C):</a:t>
            </a:r>
            <a:endParaRPr lang="de-DE" dirty="0">
              <a:solidFill>
                <a:prstClr val="black"/>
              </a:solidFill>
              <a:latin typeface="Arial"/>
            </a:endParaRPr>
          </a:p>
        </p:txBody>
      </p:sp>
      <p:sp>
        <p:nvSpPr>
          <p:cNvPr id="11" name="Rechteck 10"/>
          <p:cNvSpPr/>
          <p:nvPr/>
        </p:nvSpPr>
        <p:spPr>
          <a:xfrm>
            <a:off x="3707904" y="1275026"/>
            <a:ext cx="504056" cy="432628"/>
          </a:xfrm>
          <a:prstGeom prst="rect">
            <a:avLst/>
          </a:prstGeom>
          <a:solidFill>
            <a:srgbClr val="789637">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ea typeface="+mn-ea"/>
                <a:cs typeface="Courier New" panose="02070309020205020404" pitchFamily="49" charset="0"/>
              </a:rPr>
              <a:t>C++</a:t>
            </a:r>
          </a:p>
        </p:txBody>
      </p:sp>
      <p:sp>
        <p:nvSpPr>
          <p:cNvPr id="12" name="Rechteck 11"/>
          <p:cNvSpPr/>
          <p:nvPr/>
        </p:nvSpPr>
        <p:spPr>
          <a:xfrm>
            <a:off x="5149801" y="3939651"/>
            <a:ext cx="2734567" cy="864347"/>
          </a:xfrm>
          <a:prstGeom prst="rect">
            <a:avLst/>
          </a:prstGeom>
          <a:solidFill>
            <a:srgbClr val="E12D2D">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prstClr val="black"/>
                </a:solidFill>
                <a:effectLst/>
                <a:uLnTx/>
                <a:uFillTx/>
                <a:latin typeface="Arial"/>
                <a:ea typeface="+mn-ea"/>
                <a:cs typeface="Courier New" panose="02070309020205020404" pitchFamily="49" charset="0"/>
              </a:rPr>
              <a:t>Because of missing synchronization a random mix of the possible values “ABCDEFGHIJK” and “___________” can be observed</a:t>
            </a:r>
          </a:p>
        </p:txBody>
      </p:sp>
      <p:sp>
        <p:nvSpPr>
          <p:cNvPr id="13" name="Rechteck 12"/>
          <p:cNvSpPr/>
          <p:nvPr/>
        </p:nvSpPr>
        <p:spPr>
          <a:xfrm>
            <a:off x="4499992" y="1383911"/>
            <a:ext cx="4572000" cy="2492990"/>
          </a:xfrm>
          <a:prstGeom prst="rect">
            <a:avLst/>
          </a:prstGeom>
          <a:ln>
            <a:solidFill>
              <a:sysClr val="windowText" lastClr="000000"/>
            </a:solidFill>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smtClean="0">
                <a:ln>
                  <a:noFill/>
                </a:ln>
                <a:solidFill>
                  <a:srgbClr val="000000"/>
                </a:solidFill>
                <a:effectLst/>
                <a:highlight>
                  <a:srgbClr val="FFFFFF"/>
                </a:highlight>
                <a:uLnTx/>
                <a:uFillTx/>
                <a:latin typeface="Consolas"/>
              </a:rPr>
              <a:t>System.Threading.</a:t>
            </a:r>
            <a:r>
              <a:rPr kumimoji="0" lang="en-US" sz="1200" b="0" i="0" u="none" strike="noStrike" kern="0" cap="none" spc="0" normalizeH="0" baseline="0" noProof="0" dirty="0" err="1" smtClean="0">
                <a:ln>
                  <a:noFill/>
                </a:ln>
                <a:solidFill>
                  <a:srgbClr val="2B91AF"/>
                </a:solidFill>
                <a:effectLst/>
                <a:highlight>
                  <a:srgbClr val="FFFFFF"/>
                </a:highlight>
                <a:uLnTx/>
                <a:uFillTx/>
                <a:latin typeface="Consolas"/>
              </a:rPr>
              <a:t>Thread</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 t1 = </a:t>
            </a:r>
            <a:r>
              <a:rPr kumimoji="0" lang="en-US" sz="1200" b="0" i="0" u="none" strike="noStrike" kern="0" cap="none" spc="0" normalizeH="0" baseline="0" noProof="0" dirty="0" smtClean="0">
                <a:ln>
                  <a:noFill/>
                </a:ln>
                <a:solidFill>
                  <a:srgbClr val="0000FF"/>
                </a:solidFill>
                <a:effectLst/>
                <a:highlight>
                  <a:srgbClr val="FFFFFF"/>
                </a:highlight>
                <a:uLnTx/>
                <a:uFillTx/>
                <a:latin typeface="Consolas"/>
              </a:rPr>
              <a:t>new</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200" b="0" i="0" u="none" strike="noStrike" kern="0" cap="none" spc="0" normalizeH="0" baseline="0" noProof="0" dirty="0" err="1" smtClean="0">
                <a:ln>
                  <a:noFill/>
                </a:ln>
                <a:solidFill>
                  <a:srgbClr val="000000"/>
                </a:solidFill>
                <a:effectLst/>
                <a:highlight>
                  <a:srgbClr val="FFFFFF"/>
                </a:highlight>
                <a:uLnTx/>
                <a:uFillTx/>
                <a:latin typeface="Consolas"/>
              </a:rPr>
              <a:t>System.Threading.</a:t>
            </a:r>
            <a:r>
              <a:rPr kumimoji="0" lang="en-US" sz="1200" b="0" i="0" u="none" strike="noStrike" kern="0" cap="none" spc="0" normalizeH="0" baseline="0" noProof="0" dirty="0" err="1" smtClean="0">
                <a:ln>
                  <a:noFill/>
                </a:ln>
                <a:solidFill>
                  <a:srgbClr val="2B91AF"/>
                </a:solidFill>
                <a:effectLst/>
                <a:highlight>
                  <a:srgbClr val="FFFFFF"/>
                </a:highlight>
                <a:uLnTx/>
                <a:uFillTx/>
                <a:latin typeface="Consolas"/>
              </a:rPr>
              <a:t>Thread</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    () =&gt; </a:t>
            </a:r>
            <a:r>
              <a:rPr kumimoji="0" lang="en-US" sz="1200" b="0" i="0" u="none" strike="noStrike" kern="0" cap="none" spc="0" normalizeH="0" baseline="0" noProof="0" dirty="0" err="1" smtClean="0">
                <a:ln>
                  <a:noFill/>
                </a:ln>
                <a:solidFill>
                  <a:srgbClr val="000000"/>
                </a:solidFill>
                <a:effectLst/>
                <a:highlight>
                  <a:srgbClr val="FFFFFF"/>
                </a:highlight>
                <a:uLnTx/>
                <a:uFillTx/>
                <a:latin typeface="Consolas"/>
              </a:rPr>
              <a:t>SetValue</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en-US" sz="1200" b="0" i="0" u="none" strike="noStrike" kern="0" cap="none" spc="0" normalizeH="0" baseline="0" noProof="0" dirty="0" smtClean="0">
                <a:ln>
                  <a:noFill/>
                </a:ln>
                <a:solidFill>
                  <a:srgbClr val="A31515"/>
                </a:solidFill>
                <a:effectLst/>
                <a:highlight>
                  <a:srgbClr val="FFFFFF"/>
                </a:highlight>
                <a:uLnTx/>
                <a:uFillTx/>
                <a:latin typeface="Consolas"/>
              </a:rPr>
              <a:t>"ABCDEFGHIJK"</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smtClean="0">
                <a:ln>
                  <a:noFill/>
                </a:ln>
                <a:solidFill>
                  <a:srgbClr val="000000"/>
                </a:solidFill>
                <a:effectLst/>
                <a:highlight>
                  <a:srgbClr val="FFFFFF"/>
                </a:highlight>
                <a:uLnTx/>
                <a:uFillTx/>
                <a:latin typeface="Consolas"/>
              </a:rPr>
              <a:t>System.Threading.</a:t>
            </a:r>
            <a:r>
              <a:rPr kumimoji="0" lang="en-US" sz="1200" b="0" i="0" u="none" strike="noStrike" kern="0" cap="none" spc="0" normalizeH="0" baseline="0" noProof="0" dirty="0" err="1" smtClean="0">
                <a:ln>
                  <a:noFill/>
                </a:ln>
                <a:solidFill>
                  <a:srgbClr val="2B91AF"/>
                </a:solidFill>
                <a:effectLst/>
                <a:highlight>
                  <a:srgbClr val="FFFFFF"/>
                </a:highlight>
                <a:uLnTx/>
                <a:uFillTx/>
                <a:latin typeface="Consolas"/>
              </a:rPr>
              <a:t>Thread</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 t2 = </a:t>
            </a:r>
            <a:r>
              <a:rPr kumimoji="0" lang="en-US" sz="1200" b="0" i="0" u="none" strike="noStrike" kern="0" cap="none" spc="0" normalizeH="0" baseline="0" noProof="0" dirty="0" smtClean="0">
                <a:ln>
                  <a:noFill/>
                </a:ln>
                <a:solidFill>
                  <a:srgbClr val="0000FF"/>
                </a:solidFill>
                <a:effectLst/>
                <a:highlight>
                  <a:srgbClr val="FFFFFF"/>
                </a:highlight>
                <a:uLnTx/>
                <a:uFillTx/>
                <a:latin typeface="Consolas"/>
              </a:rPr>
              <a:t>new</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FF"/>
                </a:solidFill>
                <a:effectLst/>
                <a:highlight>
                  <a:srgbClr val="FFFFFF"/>
                </a:highlight>
                <a:uLnTx/>
                <a:uFillTx/>
                <a:latin typeface="Consolas"/>
              </a:rPr>
              <a:t> </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en-US" sz="1200" b="0" i="0" u="none" strike="noStrike" kern="0" cap="none" spc="0" normalizeH="0" baseline="0" noProof="0" dirty="0" err="1" smtClean="0">
                <a:ln>
                  <a:noFill/>
                </a:ln>
                <a:solidFill>
                  <a:srgbClr val="000000"/>
                </a:solidFill>
                <a:effectLst/>
                <a:highlight>
                  <a:srgbClr val="FFFFFF"/>
                </a:highlight>
                <a:uLnTx/>
                <a:uFillTx/>
                <a:latin typeface="Consolas"/>
              </a:rPr>
              <a:t>System.Threading.</a:t>
            </a:r>
            <a:r>
              <a:rPr kumimoji="0" lang="en-US" sz="1200" b="0" i="0" u="none" strike="noStrike" kern="0" cap="none" spc="0" normalizeH="0" baseline="0" noProof="0" dirty="0" err="1" smtClean="0">
                <a:ln>
                  <a:noFill/>
                </a:ln>
                <a:solidFill>
                  <a:srgbClr val="2B91AF"/>
                </a:solidFill>
                <a:effectLst/>
                <a:highlight>
                  <a:srgbClr val="FFFFFF"/>
                </a:highlight>
                <a:uLnTx/>
                <a:uFillTx/>
                <a:latin typeface="Consolas"/>
              </a:rPr>
              <a:t>Thread</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lang="en-US" sz="1200" kern="0" dirty="0">
                <a:solidFill>
                  <a:srgbClr val="000000"/>
                </a:solidFill>
                <a:highlight>
                  <a:srgbClr val="FFFFFF"/>
                </a:highlight>
                <a:latin typeface="Consolas"/>
              </a:rPr>
              <a:t> </a:t>
            </a:r>
            <a:r>
              <a:rPr lang="en-US" sz="1200" kern="0" dirty="0" smtClean="0">
                <a:solidFill>
                  <a:srgbClr val="000000"/>
                </a:solidFill>
                <a:highlight>
                  <a:srgbClr val="FFFFFF"/>
                </a:highlight>
                <a:latin typeface="Consolas"/>
              </a:rPr>
              <a:t>   </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 =&gt; </a:t>
            </a:r>
            <a:r>
              <a:rPr kumimoji="0" lang="en-US" sz="1200" b="0" i="0" u="none" strike="noStrike" kern="0" cap="none" spc="0" normalizeH="0" baseline="0" noProof="0" dirty="0" err="1" smtClean="0">
                <a:ln>
                  <a:noFill/>
                </a:ln>
                <a:solidFill>
                  <a:srgbClr val="000000"/>
                </a:solidFill>
                <a:effectLst/>
                <a:highlight>
                  <a:srgbClr val="FFFFFF"/>
                </a:highlight>
                <a:uLnTx/>
                <a:uFillTx/>
                <a:latin typeface="Consolas"/>
              </a:rPr>
              <a:t>SetValue</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en-US" sz="1200" b="0" i="0" u="none" strike="noStrike" kern="0" cap="none" spc="0" normalizeH="0" baseline="0" noProof="0" dirty="0" smtClean="0">
                <a:ln>
                  <a:noFill/>
                </a:ln>
                <a:solidFill>
                  <a:srgbClr val="A31515"/>
                </a:solidFill>
                <a:effectLst/>
                <a:highlight>
                  <a:srgbClr val="FFFFFF"/>
                </a:highlight>
                <a:uLnTx/>
                <a:uFillTx/>
                <a:latin typeface="Consolas"/>
              </a:rPr>
              <a:t>"___________"</a:t>
            </a:r>
            <a:r>
              <a:rPr kumimoji="0" lang="en-US"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System.Threading.</a:t>
            </a:r>
            <a:r>
              <a:rPr kumimoji="0" lang="de-DE" sz="1200" b="0" i="0" u="none" strike="noStrike" kern="0" cap="none" spc="0" normalizeH="0" baseline="0" noProof="0" dirty="0" err="1" smtClean="0">
                <a:ln>
                  <a:noFill/>
                </a:ln>
                <a:solidFill>
                  <a:srgbClr val="2B91AF"/>
                </a:solidFill>
                <a:effectLst/>
                <a:highlight>
                  <a:srgbClr val="FFFFFF"/>
                </a:highlight>
                <a:uLnTx/>
                <a:uFillTx/>
                <a:latin typeface="Consolas"/>
              </a:rPr>
              <a:t>Thread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t3 = </a:t>
            </a:r>
            <a:r>
              <a:rPr kumimoji="0" lang="de-DE" sz="1200" b="0" i="0" u="none" strike="noStrike" kern="0" cap="none" spc="0" normalizeH="0" baseline="0" noProof="0" dirty="0" err="1" smtClean="0">
                <a:ln>
                  <a:noFill/>
                </a:ln>
                <a:solidFill>
                  <a:srgbClr val="0000FF"/>
                </a:solidFill>
                <a:effectLst/>
                <a:highlight>
                  <a:srgbClr val="FFFFFF"/>
                </a:highlight>
                <a:uLnTx/>
                <a:uFillTx/>
                <a:latin typeface="Consolas"/>
              </a:rPr>
              <a:t>new</a:t>
            </a:r>
            <a:endParaRPr kumimoji="0" lang="de-DE" sz="1200" b="0" i="0" u="none" strike="noStrike" kern="0" cap="none" spc="0" normalizeH="0" baseline="0" noProof="0" dirty="0" smtClean="0">
              <a:ln>
                <a:noFill/>
              </a:ln>
              <a:solidFill>
                <a:srgbClr val="0000FF"/>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FF"/>
                </a:solidFill>
                <a:effectLst/>
                <a:highlight>
                  <a:srgbClr val="FFFFFF"/>
                </a:highlight>
                <a:uLnTx/>
                <a:uFillTx/>
                <a:latin typeface="Consolas"/>
              </a:rPr>
              <a:t> </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System.Threading.</a:t>
            </a:r>
            <a:r>
              <a:rPr kumimoji="0" lang="de-DE" sz="1200" b="0" i="0" u="none" strike="noStrike" kern="0" cap="none" spc="0" normalizeH="0" baseline="0" noProof="0" dirty="0" err="1" smtClean="0">
                <a:ln>
                  <a:noFill/>
                </a:ln>
                <a:solidFill>
                  <a:srgbClr val="2B91AF"/>
                </a:solidFill>
                <a:effectLst/>
                <a:highlight>
                  <a:srgbClr val="FFFFFF"/>
                </a:highlight>
                <a:uLnTx/>
                <a:uFillTx/>
                <a:latin typeface="Consolas"/>
              </a:rPr>
              <a:t>Thread</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r>
              <a:rPr kumimoji="0" lang="de-DE" sz="1200" b="0" i="0" u="none" strike="noStrike" kern="0" cap="none" spc="0" normalizeH="0" baseline="0" noProof="0" dirty="0" err="1" smtClean="0">
                <a:ln>
                  <a:noFill/>
                </a:ln>
                <a:solidFill>
                  <a:srgbClr val="000000"/>
                </a:solidFill>
                <a:effectLst/>
                <a:highlight>
                  <a:srgbClr val="FFFFFF"/>
                </a:highlight>
                <a:uLnTx/>
                <a:uFillTx/>
                <a:latin typeface="Consolas"/>
              </a:rPr>
              <a:t>GetValue</a:t>
            </a: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t1.Start();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t2.Start();</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highlight>
                  <a:srgbClr val="FFFFFF"/>
                </a:highlight>
                <a:uLnTx/>
                <a:uFillTx/>
                <a:latin typeface="Consolas"/>
              </a:rPr>
              <a:t>t3.Start();</a:t>
            </a: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1200" b="0" i="0" u="none" strike="noStrike" kern="0" cap="none" spc="0" normalizeH="0" baseline="0" noProof="0" dirty="0" smtClean="0">
              <a:ln>
                <a:noFill/>
              </a:ln>
              <a:solidFill>
                <a:srgbClr val="000000"/>
              </a:solidFill>
              <a:effectLst/>
              <a:highlight>
                <a:srgbClr val="FFFFFF"/>
              </a:highlight>
              <a:uLnTx/>
              <a:uFillTx/>
              <a:latin typeface="Consola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program</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will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run</a:t>
            </a:r>
            <a:r>
              <a:rPr kumimoji="0" lang="de-DE" sz="1200" b="0" i="0" u="none" strike="noStrike" kern="0" cap="none" spc="0" normalizeH="0" baseline="0" noProof="0" dirty="0" smtClean="0">
                <a:ln>
                  <a:noFill/>
                </a:ln>
                <a:solidFill>
                  <a:srgbClr val="008000"/>
                </a:solidFill>
                <a:effectLst/>
                <a:highlight>
                  <a:srgbClr val="FFFFFF"/>
                </a:highlight>
                <a:uLnTx/>
                <a:uFillTx/>
                <a:latin typeface="Consolas"/>
              </a:rPr>
              <a:t> </a:t>
            </a:r>
            <a:r>
              <a:rPr kumimoji="0" lang="de-DE" sz="1200" b="0" i="0" u="none" strike="noStrike" kern="0" cap="none" spc="0" normalizeH="0" baseline="0" noProof="0" dirty="0" err="1" smtClean="0">
                <a:ln>
                  <a:noFill/>
                </a:ln>
                <a:solidFill>
                  <a:srgbClr val="008000"/>
                </a:solidFill>
                <a:effectLst/>
                <a:highlight>
                  <a:srgbClr val="FFFFFF"/>
                </a:highlight>
                <a:uLnTx/>
                <a:uFillTx/>
                <a:latin typeface="Consolas"/>
              </a:rPr>
              <a:t>forever</a:t>
            </a:r>
            <a:endParaRPr kumimoji="0" lang="de-DE" sz="1200" b="0" i="0" u="none" strike="noStrike" kern="0" cap="none" spc="0" normalizeH="0" baseline="0" noProof="0" dirty="0" smtClean="0">
              <a:ln>
                <a:noFill/>
              </a:ln>
              <a:solidFill>
                <a:prstClr val="black"/>
              </a:solidFill>
              <a:effectLst/>
              <a:uLnTx/>
              <a:uFillTx/>
              <a:latin typeface="Arial"/>
            </a:endParaRPr>
          </a:p>
        </p:txBody>
      </p:sp>
      <p:sp>
        <p:nvSpPr>
          <p:cNvPr id="14" name="Rechteck 13"/>
          <p:cNvSpPr/>
          <p:nvPr/>
        </p:nvSpPr>
        <p:spPr>
          <a:xfrm>
            <a:off x="8463508" y="1203018"/>
            <a:ext cx="428972" cy="432628"/>
          </a:xfrm>
          <a:prstGeom prst="rect">
            <a:avLst/>
          </a:prstGeom>
          <a:solidFill>
            <a:srgbClr val="789637">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ea typeface="+mn-ea"/>
                <a:cs typeface="Courier New" panose="02070309020205020404" pitchFamily="49" charset="0"/>
              </a:rPr>
              <a:t>C#</a:t>
            </a:r>
          </a:p>
        </p:txBody>
      </p:sp>
      <p:sp>
        <p:nvSpPr>
          <p:cNvPr id="15" name="Rechteck 14"/>
          <p:cNvSpPr/>
          <p:nvPr/>
        </p:nvSpPr>
        <p:spPr>
          <a:xfrm>
            <a:off x="167994" y="3049672"/>
            <a:ext cx="3871004" cy="1569660"/>
          </a:xfrm>
          <a:prstGeom prst="rect">
            <a:avLst/>
          </a:prstGeom>
          <a:solidFill>
            <a:srgbClr val="FAFEC4"/>
          </a:solidFill>
          <a:ln>
            <a:solidFill>
              <a:sysClr val="windowText" lastClr="00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prstClr val="black"/>
                </a:solidFill>
                <a:effectLst/>
                <a:uLnTx/>
                <a:uFillTx/>
                <a:latin typeface="Arial"/>
              </a:rPr>
              <a:t>ABC___G____ ABC_____IJ_ __C__F__IJ_ _B_DE_G___K AB_D__GHI__ _B__E_GHI_K ABC_EF__IJK A_CD____IJK A_C____H___ ABCD__GH__K ___DE_G_IJ_ A____F__I_K __C_E_G___K ABC__F__I_K AB______IJ_ ______GHI_K A_C__F_H_J_ _____FGH___ _____F_H__K A_______I_K AB__E_GHI__ __C__F_H_J_ ABC__F__I__ __C_EFG_IJ_</a:t>
            </a:r>
          </a:p>
        </p:txBody>
      </p:sp>
      <p:sp>
        <p:nvSpPr>
          <p:cNvPr id="16" name="Rechteck 15"/>
          <p:cNvSpPr/>
          <p:nvPr/>
        </p:nvSpPr>
        <p:spPr>
          <a:xfrm>
            <a:off x="1403648" y="2647529"/>
            <a:ext cx="2484276" cy="432628"/>
          </a:xfrm>
          <a:prstGeom prst="rect">
            <a:avLst/>
          </a:prstGeom>
          <a:solidFill>
            <a:srgbClr val="789637">
              <a:lumMod val="20000"/>
              <a:lumOff val="80000"/>
            </a:srgbClr>
          </a:solidFill>
          <a:ln w="635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ea typeface="+mn-ea"/>
                <a:cs typeface="Courier New" panose="02070309020205020404" pitchFamily="49" charset="0"/>
              </a:rPr>
              <a:t>Output of C++ and C#</a:t>
            </a:r>
          </a:p>
        </p:txBody>
      </p:sp>
      <p:cxnSp>
        <p:nvCxnSpPr>
          <p:cNvPr id="17" name="Gerade Verbindung mit Pfeil 16"/>
          <p:cNvCxnSpPr/>
          <p:nvPr/>
        </p:nvCxnSpPr>
        <p:spPr>
          <a:xfrm flipH="1">
            <a:off x="4038998" y="5052839"/>
            <a:ext cx="720079" cy="0"/>
          </a:xfrm>
          <a:prstGeom prst="straightConnector1">
            <a:avLst/>
          </a:prstGeom>
          <a:noFill/>
          <a:ln w="25400" cap="flat" cmpd="sng" algn="ctr">
            <a:solidFill>
              <a:srgbClr val="E12D2D">
                <a:shade val="95000"/>
                <a:satMod val="105000"/>
              </a:srgbClr>
            </a:solidFill>
            <a:prstDash val="solid"/>
            <a:tailEnd type="arrow"/>
          </a:ln>
          <a:effectLst/>
        </p:spPr>
      </p:cxnSp>
      <p:cxnSp>
        <p:nvCxnSpPr>
          <p:cNvPr id="19" name="Gerade Verbindung mit Pfeil 18"/>
          <p:cNvCxnSpPr/>
          <p:nvPr/>
        </p:nvCxnSpPr>
        <p:spPr>
          <a:xfrm flipH="1">
            <a:off x="4211960" y="4366577"/>
            <a:ext cx="720079" cy="0"/>
          </a:xfrm>
          <a:prstGeom prst="straightConnector1">
            <a:avLst/>
          </a:prstGeom>
          <a:noFill/>
          <a:ln w="25400" cap="flat" cmpd="sng" algn="ctr">
            <a:solidFill>
              <a:srgbClr val="E12D2D">
                <a:shade val="95000"/>
                <a:satMod val="105000"/>
              </a:srgbClr>
            </a:solidFill>
            <a:prstDash val="solid"/>
            <a:tailEnd type="arrow"/>
          </a:ln>
          <a:effectLst/>
        </p:spPr>
      </p:cxnSp>
    </p:spTree>
    <p:extLst>
      <p:ext uri="{BB962C8B-B14F-4D97-AF65-F5344CB8AC3E}">
        <p14:creationId xmlns:p14="http://schemas.microsoft.com/office/powerpoint/2010/main" val="3218348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GFA_WideScree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GFA_WideScreen</Template>
  <TotalTime>0</TotalTime>
  <Words>3545</Words>
  <Application>Microsoft Office PowerPoint</Application>
  <PresentationFormat>Bildschirmpräsentation (16:9)</PresentationFormat>
  <Paragraphs>738</Paragraphs>
  <Slides>44</Slides>
  <Notes>0</Notes>
  <HiddenSlides>0</HiddenSlides>
  <MMClips>0</MMClips>
  <ScaleCrop>false</ScaleCrop>
  <HeadingPairs>
    <vt:vector size="4" baseType="variant">
      <vt:variant>
        <vt:lpstr>Design</vt:lpstr>
      </vt:variant>
      <vt:variant>
        <vt:i4>1</vt:i4>
      </vt:variant>
      <vt:variant>
        <vt:lpstr>Folientitel</vt:lpstr>
      </vt:variant>
      <vt:variant>
        <vt:i4>44</vt:i4>
      </vt:variant>
    </vt:vector>
  </HeadingPairs>
  <TitlesOfParts>
    <vt:vector size="45" baseType="lpstr">
      <vt:lpstr>GFA_WideScreen</vt:lpstr>
      <vt:lpstr>Multithreading</vt:lpstr>
      <vt:lpstr>PowerPoint-Präsentation</vt:lpstr>
      <vt:lpstr>PowerPoint-Präsentation</vt:lpstr>
      <vt:lpstr>When to use multiple threads?</vt:lpstr>
      <vt:lpstr>Threads and objects</vt:lpstr>
      <vt:lpstr>PowerPoint-Präsentation</vt:lpstr>
      <vt:lpstr>Simply starting a thread</vt:lpstr>
      <vt:lpstr>Thread sample without synchronization I</vt:lpstr>
      <vt:lpstr>Thread sample without synchronization II</vt:lpstr>
      <vt:lpstr>Providing results within a promise</vt:lpstr>
      <vt:lpstr>Accessing results with use of a future</vt:lpstr>
      <vt:lpstr>Behind the scenes: the shared state</vt:lpstr>
      <vt:lpstr>Simplest way of asynchronous execution: async</vt:lpstr>
      <vt:lpstr>Simplest way of asynchronous execution: async II</vt:lpstr>
      <vt:lpstr>PowerPoint-Präsentation</vt:lpstr>
      <vt:lpstr>Example: Wrong synchronization</vt:lpstr>
      <vt:lpstr>Example: Wrong synchronization</vt:lpstr>
      <vt:lpstr>Safe synchronization with mutex/lock</vt:lpstr>
      <vt:lpstr>Thread sample with synchronization I</vt:lpstr>
      <vt:lpstr>Thread sample with synchronization II</vt:lpstr>
      <vt:lpstr>Repeated locking with mutex/unique_lock</vt:lpstr>
      <vt:lpstr>Avoid long waiting: timed_mutex / try_lock</vt:lpstr>
      <vt:lpstr>Deadlock I – multiple ressources</vt:lpstr>
      <vt:lpstr>Deadlock II – calling to outside</vt:lpstr>
      <vt:lpstr>Safe initialization of data – std::once</vt:lpstr>
      <vt:lpstr>Safe initialization of data – static variables</vt:lpstr>
      <vt:lpstr>Securing a single integral value – std::atomic</vt:lpstr>
      <vt:lpstr>PowerPoint-Präsentation</vt:lpstr>
      <vt:lpstr>Motivation</vt:lpstr>
      <vt:lpstr>Simple solution (still incomplete and WRONG)</vt:lpstr>
      <vt:lpstr>Problems of the simple solution</vt:lpstr>
      <vt:lpstr>Safe usage of condition variables - I</vt:lpstr>
      <vt:lpstr>Safe usage of condition variables - II</vt:lpstr>
      <vt:lpstr>Safe usage of condition variables - III</vt:lpstr>
      <vt:lpstr>Improvements: implicit while, lambda expression</vt:lpstr>
      <vt:lpstr>Improvements: Time limited waiting</vt:lpstr>
      <vt:lpstr>Condition variable“ in C# - I</vt:lpstr>
      <vt:lpstr>„Condition variable“ in C# - II</vt:lpstr>
      <vt:lpstr>PowerPoint-Präsentation</vt:lpstr>
      <vt:lpstr>Practical tips </vt:lpstr>
      <vt:lpstr>Practical tips II</vt:lpstr>
      <vt:lpstr>PowerPoint-Präsentation</vt:lpstr>
      <vt:lpstr>Books and online resources</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Multithreading</dc:title>
  <dc:creator>Gerald</dc:creator>
  <cp:lastModifiedBy>Gerald</cp:lastModifiedBy>
  <cp:revision>38</cp:revision>
  <dcterms:created xsi:type="dcterms:W3CDTF">2017-03-18T16:50:39Z</dcterms:created>
  <dcterms:modified xsi:type="dcterms:W3CDTF">2017-03-19T15:45:26Z</dcterms:modified>
</cp:coreProperties>
</file>